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9275F6-91AF-4642-90DA-D319494D2859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ot-zadachka.ru/" TargetMode="External"/><Relationship Id="rId2" Type="http://schemas.openxmlformats.org/officeDocument/2006/relationships/hyperlink" Target="http://znv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lotaya-krona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p-obrazovanie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&#1076;&#1086;&#1076;&#1084;&#1089;&#1082;.&#1088;&#1092;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dsovet.su/load/25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classy.ru/" TargetMode="External"/><Relationship Id="rId2" Type="http://schemas.openxmlformats.org/officeDocument/2006/relationships/hyperlink" Target="http://www.passionforum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ranamaster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700808"/>
            <a:ext cx="7740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Электронное образование </a:t>
            </a:r>
            <a:endParaRPr lang="ru-RU" sz="3200" dirty="0" smtClean="0"/>
          </a:p>
          <a:p>
            <a:pPr algn="ctr"/>
            <a:r>
              <a:rPr lang="ru-RU" sz="3200" dirty="0" smtClean="0"/>
              <a:t>в </a:t>
            </a:r>
            <a:r>
              <a:rPr lang="ru-RU" sz="3200" dirty="0" smtClean="0"/>
              <a:t>МБУ ДО ЦДТ.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4929198"/>
            <a:ext cx="3250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Хацкевич Н.Ф.</a:t>
            </a:r>
          </a:p>
          <a:p>
            <a:r>
              <a:rPr lang="ru-RU" sz="2000" i="1" dirty="0" smtClean="0"/>
              <a:t>Директор МБУ ДО ЦДТ</a:t>
            </a:r>
            <a:endParaRPr lang="en-US" sz="2000" i="1" dirty="0" smtClean="0"/>
          </a:p>
          <a:p>
            <a:r>
              <a:rPr lang="en-US" sz="2000" i="1" dirty="0" smtClean="0"/>
              <a:t>e-mail</a:t>
            </a:r>
            <a:r>
              <a:rPr lang="ru-RU" sz="2000" i="1" dirty="0" smtClean="0"/>
              <a:t>:</a:t>
            </a:r>
            <a:r>
              <a:rPr lang="en-US" sz="2000" i="1" dirty="0" smtClean="0"/>
              <a:t>nfh14@yandex.ru</a:t>
            </a:r>
            <a:endParaRPr lang="ru-RU" sz="2000" i="1" dirty="0" smtClean="0"/>
          </a:p>
          <a:p>
            <a:endParaRPr lang="ru-RU" sz="20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88640"/>
            <a:ext cx="648072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 smtClean="0"/>
              <a:t>Международный фестиваль детского и юношеского творчества «Звезды нового века»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http://znv.ru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Сайт </a:t>
            </a:r>
            <a:r>
              <a:rPr lang="ru-RU" sz="3200" dirty="0"/>
              <a:t>Центра развития мышления и </a:t>
            </a:r>
            <a:r>
              <a:rPr lang="ru-RU" sz="3200" dirty="0" smtClean="0"/>
              <a:t>интеллекта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http://vot-zadachka.ru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Всероссийские дистанционные творческие конкурсы для всех возрастов </a:t>
            </a:r>
          </a:p>
          <a:p>
            <a:pPr algn="ctr" fontAlgn="base"/>
            <a:r>
              <a:rPr lang="en-US" sz="3200" dirty="0" smtClean="0">
                <a:hlinkClick r:id="rId4"/>
              </a:rPr>
              <a:t>http://www.zolotaya-krona.ru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476673"/>
            <a:ext cx="646246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Нормативно-правовое обеспечение</a:t>
            </a:r>
          </a:p>
          <a:p>
            <a:pPr algn="ctr"/>
            <a:endParaRPr lang="ru-RU" sz="2400" dirty="0" smtClean="0"/>
          </a:p>
          <a:p>
            <a:pPr>
              <a:spcAft>
                <a:spcPts val="250"/>
              </a:spcAft>
            </a:pPr>
            <a:r>
              <a:rPr lang="ru-RU" sz="2400" b="1" dirty="0" smtClean="0"/>
              <a:t>Федеральный закон от 29.12.2012 № 273-ФЗ “Об образовании в Российской Федерации”</a:t>
            </a:r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ст. 15  использование сетевой формы реализации образовательных программ;</a:t>
            </a:r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ст. 16 – вопросы реализации образовательных программ с применением электронного обучения и дистанционных образовательных технологий.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216" y="0"/>
            <a:ext cx="70567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Электронно-образовательные ресурсы в ЦДТ:</a:t>
            </a:r>
          </a:p>
          <a:p>
            <a:endParaRPr lang="ru-RU" dirty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800" dirty="0" smtClean="0"/>
              <a:t>Единая </a:t>
            </a:r>
            <a:r>
              <a:rPr lang="ru-RU" sz="2800" dirty="0"/>
              <a:t>коллекция цифровых образовательных ресурсов по адресу: </a:t>
            </a:r>
            <a:r>
              <a:rPr lang="ru-RU" sz="2800" dirty="0">
                <a:hlinkClick r:id="rId2"/>
              </a:rPr>
              <a:t>http://school-collection.edu.ru</a:t>
            </a:r>
            <a:r>
              <a:rPr lang="ru-RU" sz="2800" dirty="0" smtClean="0">
                <a:hlinkClick r:id="rId2"/>
              </a:rPr>
              <a:t>/</a:t>
            </a:r>
            <a:endParaRPr lang="ru-RU" sz="2800" dirty="0" smtClean="0"/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учебно-методическое пособие</a:t>
            </a:r>
            <a:r>
              <a:rPr lang="ru-RU" sz="2800" b="1" dirty="0"/>
              <a:t> «</a:t>
            </a:r>
            <a:r>
              <a:rPr lang="ru-RU" sz="2800" dirty="0"/>
              <a:t>Природа и творчество</a:t>
            </a:r>
            <a:r>
              <a:rPr lang="ru-RU" sz="2800" b="1" dirty="0"/>
              <a:t>»</a:t>
            </a:r>
            <a:r>
              <a:rPr lang="ru-RU" sz="2800" dirty="0"/>
              <a:t>(для детей 7-16 лет).</a:t>
            </a:r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учебно-методическое пособие «Ступеньки творчества»(Для детей 10-14 лет).</a:t>
            </a:r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пособие «Одарённые дети: теория и практика</a:t>
            </a:r>
            <a:r>
              <a:rPr lang="ru-RU" sz="2800" dirty="0" smtClean="0"/>
              <a:t>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60648"/>
            <a:ext cx="67322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/>
              <a:t>Электронные образовательные ресурсы на занятиях </a:t>
            </a:r>
            <a:r>
              <a:rPr lang="ru-RU" sz="3200" b="1" dirty="0" smtClean="0"/>
              <a:t>используются:</a:t>
            </a:r>
            <a:endParaRPr lang="ru-RU" sz="3200" b="1" dirty="0"/>
          </a:p>
          <a:p>
            <a:pPr lvl="0" fontAlgn="base"/>
            <a:endParaRPr lang="ru-RU" dirty="0" smtClean="0"/>
          </a:p>
          <a:p>
            <a:pPr lvl="0" fontAlgn="base"/>
            <a:endParaRPr lang="ru-RU" dirty="0"/>
          </a:p>
          <a:p>
            <a:pPr marL="342900" lvl="0" indent="-342900" fontAlgn="base"/>
            <a:r>
              <a:rPr lang="ru-RU" sz="2800" dirty="0" smtClean="0"/>
              <a:t>1. На </a:t>
            </a:r>
            <a:r>
              <a:rPr lang="ru-RU" sz="2800" dirty="0"/>
              <a:t>этапе изучения нового материала – </a:t>
            </a:r>
            <a:r>
              <a:rPr lang="ru-RU" sz="2800" dirty="0" smtClean="0"/>
              <a:t>информационные;</a:t>
            </a:r>
          </a:p>
          <a:p>
            <a:pPr marL="342900" lvl="0" indent="-342900" fontAlgn="base"/>
            <a:endParaRPr lang="ru-RU" sz="2800" dirty="0"/>
          </a:p>
          <a:p>
            <a:pPr lvl="0" fontAlgn="base"/>
            <a:r>
              <a:rPr lang="ru-RU" sz="2800" dirty="0" smtClean="0"/>
              <a:t>2. На </a:t>
            </a:r>
            <a:r>
              <a:rPr lang="ru-RU" sz="2800" dirty="0"/>
              <a:t>этапе повторения – </a:t>
            </a:r>
            <a:r>
              <a:rPr lang="ru-RU" sz="2800" dirty="0" smtClean="0"/>
              <a:t>практические;</a:t>
            </a:r>
          </a:p>
          <a:p>
            <a:pPr lvl="0" fontAlgn="base"/>
            <a:endParaRPr lang="ru-RU" sz="2800" dirty="0"/>
          </a:p>
          <a:p>
            <a:pPr lvl="0" fontAlgn="base"/>
            <a:r>
              <a:rPr lang="ru-RU" sz="2800" dirty="0" smtClean="0"/>
              <a:t>3. На </a:t>
            </a:r>
            <a:r>
              <a:rPr lang="ru-RU" sz="2800" dirty="0"/>
              <a:t>этапе контроля - контрольные электронные образовательные </a:t>
            </a:r>
            <a:r>
              <a:rPr lang="ru-RU" sz="2800" dirty="0" smtClean="0"/>
              <a:t>ресурсы.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0"/>
            <a:ext cx="676875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dirty="0"/>
              <a:t>Основные возможности применения </a:t>
            </a:r>
            <a:r>
              <a:rPr lang="ru-RU" sz="2400" b="1" dirty="0" smtClean="0"/>
              <a:t>ЭОР в МБУ ДО ЦДТ </a:t>
            </a:r>
            <a:endParaRPr lang="ru-RU" sz="2400" dirty="0" smtClean="0"/>
          </a:p>
          <a:p>
            <a:pPr fontAlgn="base"/>
            <a:endParaRPr lang="ru-RU" sz="1100" dirty="0"/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Расширение </a:t>
            </a:r>
            <a:r>
              <a:rPr lang="ru-RU" sz="2000" dirty="0"/>
              <a:t>содержания изучаемых образовательных программ;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Развитие </a:t>
            </a:r>
            <a:r>
              <a:rPr lang="ru-RU" sz="2000" dirty="0"/>
              <a:t>творческого, самостоятельного мышления обучающихся;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Формирование </a:t>
            </a:r>
            <a:r>
              <a:rPr lang="ru-RU" sz="2000" dirty="0"/>
              <a:t>умений самостоятельного поиска, анализа и оценки информации, 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Развитие </a:t>
            </a:r>
            <a:r>
              <a:rPr lang="ru-RU" sz="2000" dirty="0"/>
              <a:t>познавательной и творческой активности обучающихся;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Обеспечение </a:t>
            </a:r>
            <a:r>
              <a:rPr lang="ru-RU" sz="2000" dirty="0"/>
              <a:t>информационного взаимодействия педагогов, родителей, администрации, обучающихся.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/>
              <a:t>Развитие электронных ресурсов образовательного учреждения.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Осуществление </a:t>
            </a:r>
            <a:r>
              <a:rPr lang="ru-RU" sz="2000" dirty="0"/>
              <a:t>индивидуализации и дифференциации в работе с обучающимися и т.д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476672"/>
            <a:ext cx="64807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Требования к разработке средств информации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в МБУ ДО ЦДТ :</a:t>
            </a:r>
          </a:p>
          <a:p>
            <a:endParaRPr lang="ru-RU" dirty="0"/>
          </a:p>
          <a:p>
            <a:pPr marL="342900" indent="-342900"/>
            <a:r>
              <a:rPr lang="ru-RU" sz="2000" dirty="0" smtClean="0"/>
              <a:t>Средства должны: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</a:t>
            </a:r>
            <a:r>
              <a:rPr lang="ru-RU" sz="2000" dirty="0"/>
              <a:t>строиться на принципах непрерывного </a:t>
            </a:r>
            <a:r>
              <a:rPr lang="ru-RU" sz="2000" dirty="0" smtClean="0"/>
              <a:t>и простого </a:t>
            </a:r>
            <a:r>
              <a:rPr lang="ru-RU" sz="2000" dirty="0"/>
              <a:t>способа обновления материалов и </a:t>
            </a:r>
            <a:r>
              <a:rPr lang="ru-RU" sz="2000" dirty="0" smtClean="0"/>
              <a:t>форм;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</a:t>
            </a:r>
            <a:r>
              <a:rPr lang="ru-RU" sz="2000" dirty="0"/>
              <a:t>представлять возможность </a:t>
            </a:r>
            <a:r>
              <a:rPr lang="ru-RU" sz="2000" dirty="0" smtClean="0"/>
              <a:t>индивидуально выбирать </a:t>
            </a:r>
            <a:r>
              <a:rPr lang="ru-RU" sz="2000" dirty="0"/>
              <a:t>темп и траекторию </a:t>
            </a:r>
            <a:r>
              <a:rPr lang="ru-RU" sz="2000" dirty="0" smtClean="0"/>
              <a:t>деятельности;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способствовать </a:t>
            </a:r>
            <a:r>
              <a:rPr lang="ru-RU" sz="2000" dirty="0"/>
              <a:t>установлению </a:t>
            </a:r>
            <a:r>
              <a:rPr lang="ru-RU" sz="2000" dirty="0" smtClean="0"/>
              <a:t>дополнительных связей </a:t>
            </a:r>
            <a:r>
              <a:rPr lang="ru-RU" sz="2000" dirty="0"/>
              <a:t>и межличностных контактов </a:t>
            </a:r>
            <a:r>
              <a:rPr lang="ru-RU" sz="2000" dirty="0" smtClean="0"/>
              <a:t>обучающихся.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620688"/>
            <a:ext cx="64807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dirty="0" smtClean="0"/>
              <a:t> </a:t>
            </a:r>
            <a:r>
              <a:rPr lang="ru-RU" sz="3600" b="1" dirty="0" smtClean="0"/>
              <a:t>ЭОР, используемые в ЦДТ</a:t>
            </a:r>
          </a:p>
          <a:p>
            <a:pPr algn="ctr" fontAlgn="base"/>
            <a:r>
              <a:rPr lang="ru-RU" sz="3600" dirty="0" smtClean="0"/>
              <a:t>Сайт </a:t>
            </a:r>
            <a:r>
              <a:rPr lang="ru-RU" sz="3600" dirty="0"/>
              <a:t>о дополнительном образовании детей </a:t>
            </a:r>
            <a:r>
              <a:rPr lang="ru-RU" sz="3600" u="sng" dirty="0">
                <a:hlinkClick r:id="rId2"/>
              </a:rPr>
              <a:t>http://dop-obrazovanie.com</a:t>
            </a:r>
            <a:r>
              <a:rPr lang="ru-RU" sz="3600" u="sng" dirty="0" smtClean="0">
                <a:hlinkClick r:id="rId2"/>
              </a:rPr>
              <a:t>/</a:t>
            </a:r>
            <a:endParaRPr lang="ru-RU" sz="3600" u="sng" dirty="0" smtClean="0"/>
          </a:p>
          <a:p>
            <a:pPr algn="ctr" fontAlgn="base"/>
            <a:endParaRPr lang="ru-RU" sz="3600" u="sng" dirty="0"/>
          </a:p>
          <a:p>
            <a:pPr algn="ctr" fontAlgn="base"/>
            <a:r>
              <a:rPr lang="ru-RU" sz="3600" dirty="0" smtClean="0"/>
              <a:t>Информационный </a:t>
            </a:r>
            <a:r>
              <a:rPr lang="ru-RU" sz="3600" dirty="0"/>
              <a:t>портал системы дополнительного образования детей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http://dopedu.ru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764704"/>
            <a:ext cx="64807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/>
              <a:t>Сетевое издание Электронный журнал «Дополнительное образование детей Москвы от А до Я»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додмск.рф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Социальная сеть работников образования </a:t>
            </a:r>
            <a:r>
              <a:rPr lang="ru-RU" sz="3200" u="sng" dirty="0" smtClean="0">
                <a:hlinkClick r:id="rId3"/>
              </a:rPr>
              <a:t>http://nsportal.ru/</a:t>
            </a:r>
            <a:endParaRPr lang="ru-RU" sz="3200" dirty="0" smtClean="0"/>
          </a:p>
          <a:p>
            <a:pPr algn="ctr" fontAlgn="base"/>
            <a:endParaRPr lang="ru-RU" sz="3200" dirty="0" smtClean="0"/>
          </a:p>
          <a:p>
            <a:pPr algn="ctr" fontAlgn="base"/>
            <a:r>
              <a:rPr lang="ru-RU" sz="3200" dirty="0" smtClean="0"/>
              <a:t>Сообщество </a:t>
            </a:r>
            <a:r>
              <a:rPr lang="ru-RU" sz="3200" dirty="0"/>
              <a:t>взаимопомощи учителей </a:t>
            </a:r>
            <a:r>
              <a:rPr lang="ru-RU" sz="3200" u="sng" dirty="0">
                <a:hlinkClick r:id="rId4"/>
              </a:rPr>
              <a:t>http://pedsovet.su/load/251</a:t>
            </a:r>
            <a:r>
              <a:rPr lang="ru-RU" sz="3200" dirty="0"/>
              <a:t> </a:t>
            </a:r>
            <a:endParaRPr lang="ru-RU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88640"/>
            <a:ext cx="64807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dirty="0"/>
              <a:t>Электронная подписка на сборники </a:t>
            </a:r>
            <a:r>
              <a:rPr lang="ru-RU" sz="3600" dirty="0" smtClean="0"/>
              <a:t>мастер-классов </a:t>
            </a:r>
            <a:r>
              <a:rPr lang="ru-RU" sz="3600" u="sng" dirty="0" smtClean="0">
                <a:hlinkClick r:id="rId2"/>
              </a:rPr>
              <a:t>http</a:t>
            </a:r>
            <a:r>
              <a:rPr lang="ru-RU" sz="3600" u="sng" dirty="0">
                <a:hlinkClick r:id="rId2"/>
              </a:rPr>
              <a:t>://www.passionforum.ru/</a:t>
            </a:r>
            <a:endParaRPr lang="ru-RU" sz="3600" dirty="0"/>
          </a:p>
          <a:p>
            <a:pPr algn="ctr" fontAlgn="base"/>
            <a:endParaRPr lang="ru-RU" sz="3600" dirty="0" smtClean="0"/>
          </a:p>
          <a:p>
            <a:pPr algn="ctr" fontAlgn="base"/>
            <a:r>
              <a:rPr lang="ru-RU" sz="3600" dirty="0" smtClean="0"/>
              <a:t>Дидактические сайты: </a:t>
            </a:r>
          </a:p>
          <a:p>
            <a:pPr algn="ctr" fontAlgn="base"/>
            <a:endParaRPr lang="ru-RU" sz="3600" dirty="0" smtClean="0"/>
          </a:p>
          <a:p>
            <a:pPr algn="ctr" fontAlgn="base"/>
            <a:r>
              <a:rPr lang="ru-RU" sz="3600" dirty="0" smtClean="0"/>
              <a:t>«Мастер-классы» </a:t>
            </a:r>
            <a:r>
              <a:rPr lang="ru-RU" sz="3600" u="sng" dirty="0" smtClean="0">
                <a:hlinkClick r:id="rId3"/>
              </a:rPr>
              <a:t>http://masterclassy.ru</a:t>
            </a:r>
            <a:endParaRPr lang="ru-RU" sz="3600" u="sng" dirty="0" smtClean="0"/>
          </a:p>
          <a:p>
            <a:pPr algn="ctr" fontAlgn="base"/>
            <a:endParaRPr lang="ru-RU" sz="3600" u="sng" dirty="0"/>
          </a:p>
          <a:p>
            <a:pPr algn="ctr" fontAlgn="base"/>
            <a:r>
              <a:rPr lang="ru-RU" sz="3600" dirty="0" smtClean="0"/>
              <a:t>«Страна </a:t>
            </a:r>
            <a:r>
              <a:rPr lang="ru-RU" sz="3600" dirty="0"/>
              <a:t>мастеров» </a:t>
            </a:r>
            <a:r>
              <a:rPr lang="ru-RU" sz="3600" u="sng" dirty="0">
                <a:hlinkClick r:id="rId4"/>
              </a:rPr>
              <a:t>http://stranamasterov.ru/</a:t>
            </a:r>
            <a:r>
              <a:rPr lang="ru-RU" sz="3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347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 Windows</cp:lastModifiedBy>
  <cp:revision>37</cp:revision>
  <dcterms:created xsi:type="dcterms:W3CDTF">2013-07-02T15:25:28Z</dcterms:created>
  <dcterms:modified xsi:type="dcterms:W3CDTF">2018-09-13T07:50:38Z</dcterms:modified>
</cp:coreProperties>
</file>