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0"/>
      <c:rotY val="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1-е полугодие</c:v>
                </c:pt>
                <c:pt idx="1">
                  <c:v>2-е полугодие</c:v>
                </c:pt>
                <c:pt idx="2">
                  <c:v>1-е полугодие</c:v>
                </c:pt>
                <c:pt idx="3">
                  <c:v>2-е полугодие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69.599999999999994</c:v>
                </c:pt>
                <c:pt idx="2">
                  <c:v>65.2</c:v>
                </c:pt>
                <c:pt idx="3">
                  <c:v>74.8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1-е полугодие</c:v>
                </c:pt>
                <c:pt idx="1">
                  <c:v>2-е полугодие</c:v>
                </c:pt>
                <c:pt idx="2">
                  <c:v>1-е полугодие</c:v>
                </c:pt>
                <c:pt idx="3">
                  <c:v>2-е полугодие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28.5</c:v>
                </c:pt>
                <c:pt idx="1">
                  <c:v>26</c:v>
                </c:pt>
                <c:pt idx="2">
                  <c:v>20.6</c:v>
                </c:pt>
                <c:pt idx="3">
                  <c:v>19.2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1-е полугодие</c:v>
                </c:pt>
                <c:pt idx="1">
                  <c:v>2-е полугодие</c:v>
                </c:pt>
                <c:pt idx="2">
                  <c:v>1-е полугодие</c:v>
                </c:pt>
                <c:pt idx="3">
                  <c:v>2-е полугодие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11.5</c:v>
                </c:pt>
                <c:pt idx="1">
                  <c:v>4.4000000000000004</c:v>
                </c:pt>
                <c:pt idx="2">
                  <c:v>14.2</c:v>
                </c:pt>
                <c:pt idx="3">
                  <c:v>6</c:v>
                </c:pt>
              </c:numCache>
            </c:numRef>
          </c:val>
        </c:ser>
        <c:shape val="cylinder"/>
        <c:axId val="34990336"/>
        <c:axId val="35127296"/>
        <c:axId val="0"/>
      </c:bar3DChart>
      <c:catAx>
        <c:axId val="34990336"/>
        <c:scaling>
          <c:orientation val="minMax"/>
        </c:scaling>
        <c:axPos val="b"/>
        <c:tickLblPos val="nextTo"/>
        <c:crossAx val="35127296"/>
        <c:crosses val="autoZero"/>
        <c:auto val="1"/>
        <c:lblAlgn val="ctr"/>
        <c:lblOffset val="100"/>
      </c:catAx>
      <c:valAx>
        <c:axId val="35127296"/>
        <c:scaling>
          <c:orientation val="minMax"/>
        </c:scaling>
        <c:axPos val="l"/>
        <c:majorGridlines/>
        <c:numFmt formatCode="General" sourceLinked="1"/>
        <c:tickLblPos val="nextTo"/>
        <c:crossAx val="34990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«Нежность»</c:v>
                </c:pt>
                <c:pt idx="1">
                  <c:v>«Вдохновение»</c:v>
                </c:pt>
                <c:pt idx="2">
                  <c:v>«Искра»</c:v>
                </c:pt>
                <c:pt idx="3">
                  <c:v>«Звездный»</c:v>
                </c:pt>
                <c:pt idx="4">
                  <c:v>«Мир творчества»</c:v>
                </c:pt>
                <c:pt idx="5">
                  <c:v>«Надежда»</c:v>
                </c:pt>
                <c:pt idx="6">
                  <c:v>«Цветные сны»</c:v>
                </c:pt>
                <c:pt idx="7">
                  <c:v>«Ритмы радости»</c:v>
                </c:pt>
                <c:pt idx="8">
                  <c:v>«Команда 21 века»</c:v>
                </c:pt>
                <c:pt idx="9">
                  <c:v>«Росинка» ср</c:v>
                </c:pt>
                <c:pt idx="10">
                  <c:v>«Росинка» ст</c:v>
                </c:pt>
                <c:pt idx="11">
                  <c:v>«Ника»</c:v>
                </c:pt>
                <c:pt idx="12">
                  <c:v>«Орикс»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8.6</c:v>
                </c:pt>
                <c:pt idx="1">
                  <c:v>8.8000000000000007</c:v>
                </c:pt>
                <c:pt idx="2">
                  <c:v>8.8000000000000007</c:v>
                </c:pt>
                <c:pt idx="3">
                  <c:v>8.4</c:v>
                </c:pt>
                <c:pt idx="4">
                  <c:v>8.6</c:v>
                </c:pt>
                <c:pt idx="5">
                  <c:v>9.2000000000000011</c:v>
                </c:pt>
                <c:pt idx="6">
                  <c:v>8</c:v>
                </c:pt>
                <c:pt idx="7">
                  <c:v>7.6</c:v>
                </c:pt>
                <c:pt idx="8">
                  <c:v>7.8</c:v>
                </c:pt>
                <c:pt idx="9">
                  <c:v>8.2000000000000011</c:v>
                </c:pt>
                <c:pt idx="10">
                  <c:v>8.2000000000000011</c:v>
                </c:pt>
                <c:pt idx="11">
                  <c:v>9</c:v>
                </c:pt>
                <c:pt idx="12">
                  <c:v>9.2000000000000011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«Нежность»</c:v>
                </c:pt>
                <c:pt idx="1">
                  <c:v>«Вдохновение»</c:v>
                </c:pt>
                <c:pt idx="2">
                  <c:v>«Искра»</c:v>
                </c:pt>
                <c:pt idx="3">
                  <c:v>«Звездный»</c:v>
                </c:pt>
                <c:pt idx="4">
                  <c:v>«Мир творчества»</c:v>
                </c:pt>
                <c:pt idx="5">
                  <c:v>«Надежда»</c:v>
                </c:pt>
                <c:pt idx="6">
                  <c:v>«Цветные сны»</c:v>
                </c:pt>
                <c:pt idx="7">
                  <c:v>«Ритмы радости»</c:v>
                </c:pt>
                <c:pt idx="8">
                  <c:v>«Команда 21 века»</c:v>
                </c:pt>
                <c:pt idx="9">
                  <c:v>«Росинка» ср</c:v>
                </c:pt>
                <c:pt idx="10">
                  <c:v>«Росинка» ст</c:v>
                </c:pt>
                <c:pt idx="11">
                  <c:v>«Ника»</c:v>
                </c:pt>
                <c:pt idx="12">
                  <c:v>«Орикс»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Лист1!$A$2:$A$14</c:f>
              <c:strCache>
                <c:ptCount val="13"/>
                <c:pt idx="0">
                  <c:v>«Нежность»</c:v>
                </c:pt>
                <c:pt idx="1">
                  <c:v>«Вдохновение»</c:v>
                </c:pt>
                <c:pt idx="2">
                  <c:v>«Искра»</c:v>
                </c:pt>
                <c:pt idx="3">
                  <c:v>«Звездный»</c:v>
                </c:pt>
                <c:pt idx="4">
                  <c:v>«Мир творчества»</c:v>
                </c:pt>
                <c:pt idx="5">
                  <c:v>«Надежда»</c:v>
                </c:pt>
                <c:pt idx="6">
                  <c:v>«Цветные сны»</c:v>
                </c:pt>
                <c:pt idx="7">
                  <c:v>«Ритмы радости»</c:v>
                </c:pt>
                <c:pt idx="8">
                  <c:v>«Команда 21 века»</c:v>
                </c:pt>
                <c:pt idx="9">
                  <c:v>«Росинка» ср</c:v>
                </c:pt>
                <c:pt idx="10">
                  <c:v>«Росинка» ст</c:v>
                </c:pt>
                <c:pt idx="11">
                  <c:v>«Ника»</c:v>
                </c:pt>
                <c:pt idx="12">
                  <c:v>«Орикс»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axId val="93903488"/>
        <c:axId val="102244736"/>
      </c:barChart>
      <c:catAx>
        <c:axId val="93903488"/>
        <c:scaling>
          <c:orientation val="minMax"/>
        </c:scaling>
        <c:axPos val="b"/>
        <c:tickLblPos val="nextTo"/>
        <c:crossAx val="102244736"/>
        <c:crosses val="autoZero"/>
        <c:auto val="1"/>
        <c:lblAlgn val="ctr"/>
        <c:lblOffset val="100"/>
      </c:catAx>
      <c:valAx>
        <c:axId val="102244736"/>
        <c:scaling>
          <c:orientation val="minMax"/>
        </c:scaling>
        <c:axPos val="l"/>
        <c:majorGridlines/>
        <c:numFmt formatCode="General" sourceLinked="1"/>
        <c:tickLblPos val="nextTo"/>
        <c:crossAx val="93903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9773372686481551"/>
          <c:y val="0"/>
          <c:w val="0.47291946145620689"/>
          <c:h val="0.89022711851599312"/>
        </c:manualLayout>
      </c:layout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   «Нежность»</c:v>
                </c:pt>
                <c:pt idx="1">
                  <c:v>   «Вдохновение»</c:v>
                </c:pt>
                <c:pt idx="2">
                  <c:v>  «Искра»</c:v>
                </c:pt>
                <c:pt idx="3">
                  <c:v>   «Звездный»</c:v>
                </c:pt>
                <c:pt idx="4">
                  <c:v>   «Мир творчества»</c:v>
                </c:pt>
                <c:pt idx="5">
                  <c:v>     Ансамбль «Надежда»</c:v>
                </c:pt>
                <c:pt idx="6">
                  <c:v> «Цветные сны»</c:v>
                </c:pt>
                <c:pt idx="7">
                  <c:v> «Ритмы радости»</c:v>
                </c:pt>
                <c:pt idx="8">
                  <c:v>  «Команда 21 века» мл</c:v>
                </c:pt>
                <c:pt idx="9">
                  <c:v> «Росинка» ср</c:v>
                </c:pt>
                <c:pt idx="10">
                  <c:v>«Ника»</c:v>
                </c:pt>
                <c:pt idx="11">
                  <c:v>«Орикс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82</c:v>
                </c:pt>
                <c:pt idx="1">
                  <c:v>25</c:v>
                </c:pt>
                <c:pt idx="2">
                  <c:v>30</c:v>
                </c:pt>
                <c:pt idx="3">
                  <c:v>50</c:v>
                </c:pt>
                <c:pt idx="4">
                  <c:v>0</c:v>
                </c:pt>
                <c:pt idx="5">
                  <c:v>20</c:v>
                </c:pt>
                <c:pt idx="6">
                  <c:v>30</c:v>
                </c:pt>
                <c:pt idx="7">
                  <c:v>74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   «Нежность»</c:v>
                </c:pt>
                <c:pt idx="1">
                  <c:v>   «Вдохновение»</c:v>
                </c:pt>
                <c:pt idx="2">
                  <c:v>  «Искра»</c:v>
                </c:pt>
                <c:pt idx="3">
                  <c:v>   «Звездный»</c:v>
                </c:pt>
                <c:pt idx="4">
                  <c:v>   «Мир творчества»</c:v>
                </c:pt>
                <c:pt idx="5">
                  <c:v>     Ансамбль «Надежда»</c:v>
                </c:pt>
                <c:pt idx="6">
                  <c:v> «Цветные сны»</c:v>
                </c:pt>
                <c:pt idx="7">
                  <c:v> «Ритмы радости»</c:v>
                </c:pt>
                <c:pt idx="8">
                  <c:v>  «Команда 21 века» мл</c:v>
                </c:pt>
                <c:pt idx="9">
                  <c:v> «Росинка» ср</c:v>
                </c:pt>
                <c:pt idx="10">
                  <c:v>«Ника»</c:v>
                </c:pt>
                <c:pt idx="11">
                  <c:v>«Орикс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18</c:v>
                </c:pt>
                <c:pt idx="1">
                  <c:v>50</c:v>
                </c:pt>
                <c:pt idx="2">
                  <c:v>60</c:v>
                </c:pt>
                <c:pt idx="3">
                  <c:v>33</c:v>
                </c:pt>
                <c:pt idx="4">
                  <c:v>100</c:v>
                </c:pt>
                <c:pt idx="5">
                  <c:v>50</c:v>
                </c:pt>
                <c:pt idx="6">
                  <c:v>40</c:v>
                </c:pt>
                <c:pt idx="7">
                  <c:v>7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   «Нежность»</c:v>
                </c:pt>
                <c:pt idx="1">
                  <c:v>   «Вдохновение»</c:v>
                </c:pt>
                <c:pt idx="2">
                  <c:v>  «Искра»</c:v>
                </c:pt>
                <c:pt idx="3">
                  <c:v>   «Звездный»</c:v>
                </c:pt>
                <c:pt idx="4">
                  <c:v>   «Мир творчества»</c:v>
                </c:pt>
                <c:pt idx="5">
                  <c:v>     Ансамбль «Надежда»</c:v>
                </c:pt>
                <c:pt idx="6">
                  <c:v> «Цветные сны»</c:v>
                </c:pt>
                <c:pt idx="7">
                  <c:v> «Ритмы радости»</c:v>
                </c:pt>
                <c:pt idx="8">
                  <c:v>  «Команда 21 века» мл</c:v>
                </c:pt>
                <c:pt idx="9">
                  <c:v> «Росинка» ср</c:v>
                </c:pt>
                <c:pt idx="10">
                  <c:v>«Ника»</c:v>
                </c:pt>
                <c:pt idx="11">
                  <c:v>«Орикс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0</c:v>
                </c:pt>
                <c:pt idx="1">
                  <c:v>25</c:v>
                </c:pt>
                <c:pt idx="2">
                  <c:v>10</c:v>
                </c:pt>
                <c:pt idx="3">
                  <c:v>17</c:v>
                </c:pt>
                <c:pt idx="4">
                  <c:v>0</c:v>
                </c:pt>
                <c:pt idx="5">
                  <c:v>30</c:v>
                </c:pt>
                <c:pt idx="6">
                  <c:v>30</c:v>
                </c:pt>
                <c:pt idx="7">
                  <c:v>19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</c:numCache>
            </c:numRef>
          </c:val>
        </c:ser>
        <c:overlap val="100"/>
        <c:axId val="102658432"/>
        <c:axId val="102659968"/>
      </c:barChart>
      <c:catAx>
        <c:axId val="102658432"/>
        <c:scaling>
          <c:orientation val="minMax"/>
        </c:scaling>
        <c:axPos val="l"/>
        <c:tickLblPos val="nextTo"/>
        <c:crossAx val="102659968"/>
        <c:crosses val="autoZero"/>
        <c:auto val="1"/>
        <c:lblAlgn val="ctr"/>
        <c:lblOffset val="100"/>
      </c:catAx>
      <c:valAx>
        <c:axId val="102659968"/>
        <c:scaling>
          <c:orientation val="minMax"/>
        </c:scaling>
        <c:axPos val="b"/>
        <c:majorGridlines/>
        <c:numFmt formatCode="0%" sourceLinked="1"/>
        <c:tickLblPos val="nextTo"/>
        <c:crossAx val="102658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0.91579</cdr:x>
      <cdr:y>0.09333</cdr:y>
    </cdr:from>
    <cdr:to>
      <cdr:x>0.95789</cdr:x>
      <cdr:y>0.14667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5400000">
          <a:off x="6264696" y="504056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0.91579</cdr:x>
      <cdr:y>0.25333</cdr:y>
    </cdr:from>
    <cdr:to>
      <cdr:x>0.95789</cdr:x>
      <cdr:y>0.30667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264696" y="1368152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>
            <a:alpha val="66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0.91579</cdr:x>
      <cdr:y>0.41333</cdr:y>
    </cdr:from>
    <cdr:to>
      <cdr:x>0.95789</cdr:x>
      <cdr:y>0.46667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264696" y="2232248"/>
          <a:ext cx="288032" cy="288032"/>
        </a:xfrm>
        <a:prstGeom xmlns:a="http://schemas.openxmlformats.org/drawingml/2006/main" prst="rect">
          <a:avLst/>
        </a:prstGeom>
        <a:solidFill xmlns:a="http://schemas.openxmlformats.org/drawingml/2006/main">
          <a:srgbClr val="9BBB59">
            <a:lumMod val="75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dirty="0" smtClean="0"/>
            <a:t>  </a:t>
          </a:r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Мониторинг обучающихся</a:t>
            </a: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0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обученность            воспитанность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23528" y="1341438"/>
          <a:ext cx="8424936" cy="4535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52400" y="545435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3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3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          </a:t>
            </a:r>
            <a:r>
              <a:rPr kumimoji="0" lang="ru-RU" sz="4000" b="1" i="0" u="none" strike="noStrike" kern="1200" cap="none" spc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высокий</a:t>
            </a:r>
            <a:r>
              <a:rPr kumimoji="0" lang="ru-RU" sz="4000" b="1" i="0" u="none" strike="noStrike" kern="1200" cap="none" spc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           средний </a:t>
            </a:r>
            <a:r>
              <a:rPr kumimoji="0" lang="ru-RU" sz="4000" b="1" i="0" u="none" strike="noStrike" kern="1200" cap="none" spc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        ниже сред.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609329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6093296"/>
            <a:ext cx="360040" cy="360040"/>
          </a:xfrm>
          <a:prstGeom prst="rect">
            <a:avLst/>
          </a:prstGeom>
          <a:solidFill>
            <a:srgbClr val="C0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6093296"/>
            <a:ext cx="360040" cy="3600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24936" cy="482453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Эмоциональная удовлетворенность школьника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Шкала явной тревожности для детей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Анкета измерения степени психологического комфорта</a:t>
            </a:r>
          </a:p>
          <a:p>
            <a:pPr marL="514350" indent="-514350" algn="l">
              <a:buAutoNum type="arabicPeriod"/>
            </a:pP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Методика Лутошкина «Эмоциональная цветопись»</a:t>
            </a:r>
          </a:p>
          <a:p>
            <a:pPr marL="514350" indent="-514350" algn="l"/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251520" y="-99392"/>
            <a:ext cx="864096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Тестирование обучающихся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pPr>
              <a:lnSpc>
                <a:spcPts val="4060"/>
              </a:lnSpc>
            </a:pP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Эмоциональная удовлетворённость</a:t>
            </a: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03920" y="5805264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7-10 б. – высокий уровень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340768"/>
            <a:ext cx="91440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</a:rPr>
              <a:t>сила, здоровье, успехи, друзья, семья, счастье,</a:t>
            </a:r>
            <a:r>
              <a:rPr kumimoji="0" lang="ru-RU" sz="2000" b="1" i="0" u="none" strike="noStrike" kern="1200" cap="none" spc="0" normalizeH="0" noProof="0" dirty="0" smtClean="0">
                <a:ln w="1905"/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</a:rPr>
              <a:t> учёба, способности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Уровень тревожности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1268760"/>
          <a:ext cx="68407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08304" y="2535287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средний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308304" y="1671191"/>
            <a:ext cx="1669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повыш.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08304" y="3356992"/>
            <a:ext cx="1691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ниже сред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Психологический комфорт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F:\Тестирование ЦДТ\Сним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874412" cy="39528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Эмоциональная цветопись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F:\Тестирование ЦДТ\Снимо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857760"/>
            <a:ext cx="3576638" cy="1785950"/>
          </a:xfrm>
          <a:prstGeom prst="rect">
            <a:avLst/>
          </a:prstGeom>
          <a:noFill/>
        </p:spPr>
      </p:pic>
      <p:pic>
        <p:nvPicPr>
          <p:cNvPr id="3075" name="Picture 3" descr="F:\Тестирование ЦДТ\!Лутошкин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7" y="1357299"/>
            <a:ext cx="8358246" cy="3286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357158" y="274638"/>
            <a:ext cx="85011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Эмоциональная цветопись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071670" y="1643050"/>
            <a:ext cx="5000660" cy="4572032"/>
          </a:xfrm>
          <a:prstGeom prst="sun">
            <a:avLst>
              <a:gd name="adj" fmla="val 25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85720" y="1643050"/>
            <a:ext cx="8501122" cy="1785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«Ника»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ln w="1905"/>
                <a:solidFill>
                  <a:schemeClr val="accent5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Белокопытова Д.А.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09558" y="3786190"/>
            <a:ext cx="85011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Мой педагог - СОЛНЫШКО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73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Мониторинг обучающихся обученность            воспитанность</vt:lpstr>
      <vt:lpstr>Тестирование обучающихся</vt:lpstr>
      <vt:lpstr>Эмоциональная удовлетворённость</vt:lpstr>
      <vt:lpstr>Уровень тревожности</vt:lpstr>
      <vt:lpstr>Психологический комфорт</vt:lpstr>
      <vt:lpstr>Эмоциональная цветопись</vt:lpstr>
      <vt:lpstr>Эмоциональная цветопись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обученности Рост уровня обученности у обучающихся 2-го  и более года обучения</dc:title>
  <cp:lastModifiedBy>Николай</cp:lastModifiedBy>
  <cp:revision>44</cp:revision>
  <dcterms:modified xsi:type="dcterms:W3CDTF">2018-05-24T19:56:45Z</dcterms:modified>
</cp:coreProperties>
</file>