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8" r:id="rId3"/>
    <p:sldId id="261" r:id="rId4"/>
    <p:sldId id="262" r:id="rId5"/>
    <p:sldId id="263" r:id="rId6"/>
    <p:sldId id="264" r:id="rId7"/>
    <p:sldId id="265" r:id="rId8"/>
    <p:sldId id="278" r:id="rId9"/>
    <p:sldId id="279" r:id="rId10"/>
    <p:sldId id="283" r:id="rId11"/>
    <p:sldId id="282" r:id="rId12"/>
    <p:sldId id="272" r:id="rId13"/>
    <p:sldId id="273" r:id="rId14"/>
    <p:sldId id="274" r:id="rId15"/>
    <p:sldId id="276" r:id="rId16"/>
    <p:sldId id="275" r:id="rId17"/>
    <p:sldId id="267" r:id="rId18"/>
    <p:sldId id="268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66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b="1" dirty="0">
              <a:solidFill>
                <a:srgbClr val="FF000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мероприятий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2019-2020 уч.год</c:v>
                </c:pt>
                <c:pt idx="1">
                  <c:v>2020-2021 уч.год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286</c:v>
                </c:pt>
                <c:pt idx="1">
                  <c:v>328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Охват детей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2019-2020 уч.год</c:v>
                </c:pt>
                <c:pt idx="1">
                  <c:v>2020-2021 уч.год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7586</c:v>
                </c:pt>
                <c:pt idx="1">
                  <c:v>7856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39910920"/>
        <c:axId val="339907000"/>
      </c:barChart>
      <c:catAx>
        <c:axId val="3399109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9907000"/>
        <c:crosses val="autoZero"/>
        <c:auto val="1"/>
        <c:lblAlgn val="ctr"/>
        <c:lblOffset val="100"/>
        <c:noMultiLvlLbl val="0"/>
      </c:catAx>
      <c:valAx>
        <c:axId val="3399070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9910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b="1"/>
              <a:t>2019-2020уч.год </a:t>
            </a:r>
          </a:p>
          <a:p>
            <a:pPr>
              <a:defRPr/>
            </a:pPr>
            <a:r>
              <a:rPr lang="ru-RU" sz="1400"/>
              <a:t>Всего мероприятий</a:t>
            </a:r>
            <a:r>
              <a:rPr lang="ru-RU" sz="1400" baseline="0"/>
              <a:t> -286</a:t>
            </a:r>
            <a:endParaRPr lang="ru-RU" sz="1400"/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Спортивные 2 %</c:v>
                </c:pt>
                <c:pt idx="1">
                  <c:v>познавательно-развлекательные 29%</c:v>
                </c:pt>
                <c:pt idx="2">
                  <c:v>конкурсные 18%</c:v>
                </c:pt>
                <c:pt idx="3">
                  <c:v>игровые, творческие 23%</c:v>
                </c:pt>
                <c:pt idx="4">
                  <c:v>участие в проектах 28%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2.0000000000000011E-2</c:v>
                </c:pt>
                <c:pt idx="1">
                  <c:v>0.29000000000000026</c:v>
                </c:pt>
                <c:pt idx="2">
                  <c:v>0.18000000000000013</c:v>
                </c:pt>
                <c:pt idx="3">
                  <c:v>0.23</c:v>
                </c:pt>
                <c:pt idx="4">
                  <c:v>0.28000000000000008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8617878302124549"/>
          <c:y val="0.23993210087869496"/>
          <c:w val="0.37594937092801817"/>
          <c:h val="0.73135595369419637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b="1"/>
              <a:t>2020-2021уч.год </a:t>
            </a:r>
          </a:p>
          <a:p>
            <a:pPr>
              <a:defRPr/>
            </a:pPr>
            <a:r>
              <a:rPr lang="ru-RU" sz="1400"/>
              <a:t>Всего мероприятий</a:t>
            </a:r>
            <a:r>
              <a:rPr lang="ru-RU" sz="1400" baseline="0"/>
              <a:t> -328</a:t>
            </a:r>
            <a:endParaRPr lang="ru-RU" sz="1400"/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спортивные 5%</c:v>
                </c:pt>
                <c:pt idx="1">
                  <c:v>познавательно-развлекательные30%</c:v>
                </c:pt>
                <c:pt idx="2">
                  <c:v>конкурсные 16 %</c:v>
                </c:pt>
                <c:pt idx="3">
                  <c:v>игровые, творческие 18%</c:v>
                </c:pt>
                <c:pt idx="4">
                  <c:v>участие в проектах 31%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0.05</c:v>
                </c:pt>
                <c:pt idx="1">
                  <c:v>0.30000000000000004</c:v>
                </c:pt>
                <c:pt idx="2">
                  <c:v>0.16</c:v>
                </c:pt>
                <c:pt idx="3">
                  <c:v>0.18000000000000002</c:v>
                </c:pt>
                <c:pt idx="4">
                  <c:v>0.31000000000000005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8617878302124549"/>
          <c:y val="0.23993210087869496"/>
          <c:w val="0.37594937092801817"/>
          <c:h val="0.73135595369419637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конкурсов 2019-2020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Городские конкурсы</c:v>
                </c:pt>
                <c:pt idx="1">
                  <c:v>Областные конкурсы</c:v>
                </c:pt>
                <c:pt idx="2">
                  <c:v>Всероссийские конкурсы</c:v>
                </c:pt>
                <c:pt idx="3">
                  <c:v>Международнве конкурсы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16</c:v>
                </c:pt>
                <c:pt idx="1">
                  <c:v>20</c:v>
                </c:pt>
                <c:pt idx="2">
                  <c:v>24</c:v>
                </c:pt>
                <c:pt idx="3">
                  <c:v>45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Кол-во детей 2019-2020 уч.год.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Городские конкурсы</c:v>
                </c:pt>
                <c:pt idx="1">
                  <c:v>Областные конкурсы</c:v>
                </c:pt>
                <c:pt idx="2">
                  <c:v>Всероссийские конкурсы</c:v>
                </c:pt>
                <c:pt idx="3">
                  <c:v>Международнве конкурсы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87</c:v>
                </c:pt>
                <c:pt idx="1">
                  <c:v>315</c:v>
                </c:pt>
                <c:pt idx="2">
                  <c:v>478</c:v>
                </c:pt>
                <c:pt idx="3">
                  <c:v>1687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Кол-во конкурсов 2020-2021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Городские конкурсы</c:v>
                </c:pt>
                <c:pt idx="1">
                  <c:v>Областные конкурсы</c:v>
                </c:pt>
                <c:pt idx="2">
                  <c:v>Всероссийские конкурсы</c:v>
                </c:pt>
                <c:pt idx="3">
                  <c:v>Международнве конкурсы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26</c:v>
                </c:pt>
                <c:pt idx="1">
                  <c:v>18</c:v>
                </c:pt>
                <c:pt idx="2">
                  <c:v>43</c:v>
                </c:pt>
                <c:pt idx="3">
                  <c:v>66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Кол-во детей 2020-2021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Городские конкурсы</c:v>
                </c:pt>
                <c:pt idx="1">
                  <c:v>Областные конкурсы</c:v>
                </c:pt>
                <c:pt idx="2">
                  <c:v>Всероссийские конкурсы</c:v>
                </c:pt>
                <c:pt idx="3">
                  <c:v>Международнве конкурсы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562</c:v>
                </c:pt>
                <c:pt idx="1">
                  <c:v>270</c:v>
                </c:pt>
                <c:pt idx="2">
                  <c:v>569</c:v>
                </c:pt>
                <c:pt idx="3">
                  <c:v>2336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19048408"/>
        <c:axId val="419053112"/>
      </c:barChart>
      <c:catAx>
        <c:axId val="419048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19053112"/>
        <c:crosses val="autoZero"/>
        <c:auto val="1"/>
        <c:lblAlgn val="ctr"/>
        <c:lblOffset val="100"/>
        <c:noMultiLvlLbl val="0"/>
      </c:catAx>
      <c:valAx>
        <c:axId val="419053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9048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>
                <a:solidFill>
                  <a:srgbClr val="C00000"/>
                </a:solidFill>
              </a:defRPr>
            </a:pPr>
            <a:r>
              <a:rPr lang="ru-RU" sz="2800" dirty="0">
                <a:solidFill>
                  <a:srgbClr val="C00000"/>
                </a:solidFill>
              </a:rPr>
              <a:t>Возраст участников мероприятий</a:t>
            </a:r>
          </a:p>
          <a:p>
            <a:pPr>
              <a:defRPr sz="2800">
                <a:solidFill>
                  <a:srgbClr val="C00000"/>
                </a:solidFill>
              </a:defRPr>
            </a:pPr>
            <a:r>
              <a:rPr lang="ru-RU" sz="2800" dirty="0">
                <a:solidFill>
                  <a:srgbClr val="C00000"/>
                </a:solidFill>
              </a:rPr>
              <a:t> 2019-2020уч.г. </a:t>
            </a:r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56%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34%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6-11 лет</c:v>
                </c:pt>
                <c:pt idx="1">
                  <c:v>12-14 лет</c:v>
                </c:pt>
                <c:pt idx="2">
                  <c:v>старше 14 лет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0.58000000000000007</c:v>
                </c:pt>
                <c:pt idx="1">
                  <c:v>0.32000000000000017</c:v>
                </c:pt>
                <c:pt idx="2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8823425196850398"/>
          <c:y val="0.28415088779698888"/>
          <c:w val="0.38451771653543332"/>
          <c:h val="0.68773677386712206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800" dirty="0">
                <a:solidFill>
                  <a:srgbClr val="C00000"/>
                </a:solidFill>
              </a:rPr>
              <a:t>Возраст участников мероприятий </a:t>
            </a:r>
          </a:p>
          <a:p>
            <a:pPr>
              <a:defRPr/>
            </a:pPr>
            <a:r>
              <a:rPr lang="ru-RU" sz="2800" dirty="0">
                <a:solidFill>
                  <a:srgbClr val="C00000"/>
                </a:solidFill>
              </a:rPr>
              <a:t>2020-2021уч.г. </a:t>
            </a:r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7764693414687336E-2"/>
          <c:y val="0.26201084367147986"/>
          <c:w val="0.63141676510626776"/>
          <c:h val="0.6519826505956146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6-11 лет</c:v>
                </c:pt>
                <c:pt idx="1">
                  <c:v>12-14 лет</c:v>
                </c:pt>
                <c:pt idx="2">
                  <c:v>старше 14 лет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0.62000000000000033</c:v>
                </c:pt>
                <c:pt idx="1">
                  <c:v>0.31000000000000016</c:v>
                </c:pt>
                <c:pt idx="2">
                  <c:v>7.0000000000000021E-2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0255657907281144"/>
          <c:y val="0.28415088779698888"/>
          <c:w val="0.27019553030337129"/>
          <c:h val="0.68773677386712206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02C7-67BE-4079-A295-C647D1DFF99D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081FE-B351-4E8B-8432-6A506F0353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792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02C7-67BE-4079-A295-C647D1DFF99D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081FE-B351-4E8B-8432-6A506F0353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152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02C7-67BE-4079-A295-C647D1DFF99D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081FE-B351-4E8B-8432-6A506F0353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580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02C7-67BE-4079-A295-C647D1DFF99D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081FE-B351-4E8B-8432-6A506F0353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168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02C7-67BE-4079-A295-C647D1DFF99D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081FE-B351-4E8B-8432-6A506F0353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699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02C7-67BE-4079-A295-C647D1DFF99D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081FE-B351-4E8B-8432-6A506F0353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948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02C7-67BE-4079-A295-C647D1DFF99D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081FE-B351-4E8B-8432-6A506F0353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406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02C7-67BE-4079-A295-C647D1DFF99D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081FE-B351-4E8B-8432-6A506F0353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650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02C7-67BE-4079-A295-C647D1DFF99D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081FE-B351-4E8B-8432-6A506F0353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50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02C7-67BE-4079-A295-C647D1DFF99D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081FE-B351-4E8B-8432-6A506F0353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148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02C7-67BE-4079-A295-C647D1DFF99D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081FE-B351-4E8B-8432-6A506F0353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870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302C7-67BE-4079-A295-C647D1DFF99D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081FE-B351-4E8B-8432-6A506F0353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65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11" Type="http://schemas.openxmlformats.org/officeDocument/2006/relationships/image" Target="../media/image52.jpeg"/><Relationship Id="rId5" Type="http://schemas.openxmlformats.org/officeDocument/2006/relationships/image" Target="../media/image46.jpg"/><Relationship Id="rId15" Type="http://schemas.openxmlformats.org/officeDocument/2006/relationships/image" Target="../media/image56.jpeg"/><Relationship Id="rId10" Type="http://schemas.openxmlformats.org/officeDocument/2006/relationships/image" Target="../media/image51.jpg"/><Relationship Id="rId4" Type="http://schemas.openxmlformats.org/officeDocument/2006/relationships/image" Target="../media/image4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jpeg"/><Relationship Id="rId18" Type="http://schemas.openxmlformats.org/officeDocument/2006/relationships/image" Target="../media/image72.jpg"/><Relationship Id="rId3" Type="http://schemas.openxmlformats.org/officeDocument/2006/relationships/image" Target="../media/image57.jpeg"/><Relationship Id="rId21" Type="http://schemas.openxmlformats.org/officeDocument/2006/relationships/image" Target="../media/image75.jpeg"/><Relationship Id="rId7" Type="http://schemas.openxmlformats.org/officeDocument/2006/relationships/image" Target="../media/image61.jpg"/><Relationship Id="rId12" Type="http://schemas.openxmlformats.org/officeDocument/2006/relationships/image" Target="../media/image66.jpg"/><Relationship Id="rId17" Type="http://schemas.openxmlformats.org/officeDocument/2006/relationships/image" Target="../media/image71.jpg"/><Relationship Id="rId2" Type="http://schemas.openxmlformats.org/officeDocument/2006/relationships/image" Target="../media/image8.jpg"/><Relationship Id="rId16" Type="http://schemas.openxmlformats.org/officeDocument/2006/relationships/image" Target="../media/image70.jp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jpg"/><Relationship Id="rId5" Type="http://schemas.openxmlformats.org/officeDocument/2006/relationships/image" Target="../media/image59.jpg"/><Relationship Id="rId15" Type="http://schemas.openxmlformats.org/officeDocument/2006/relationships/image" Target="../media/image69.jpeg"/><Relationship Id="rId23" Type="http://schemas.openxmlformats.org/officeDocument/2006/relationships/image" Target="../media/image77.jpeg"/><Relationship Id="rId10" Type="http://schemas.openxmlformats.org/officeDocument/2006/relationships/image" Target="../media/image64.jpeg"/><Relationship Id="rId19" Type="http://schemas.openxmlformats.org/officeDocument/2006/relationships/image" Target="../media/image73.png"/><Relationship Id="rId4" Type="http://schemas.openxmlformats.org/officeDocument/2006/relationships/image" Target="../media/image58.jpg"/><Relationship Id="rId9" Type="http://schemas.openxmlformats.org/officeDocument/2006/relationships/image" Target="../media/image63.jpeg"/><Relationship Id="rId14" Type="http://schemas.openxmlformats.org/officeDocument/2006/relationships/image" Target="../media/image68.jpeg"/><Relationship Id="rId22" Type="http://schemas.openxmlformats.org/officeDocument/2006/relationships/image" Target="../media/image7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jpeg"/><Relationship Id="rId18" Type="http://schemas.openxmlformats.org/officeDocument/2006/relationships/image" Target="../media/image94.jpeg"/><Relationship Id="rId3" Type="http://schemas.openxmlformats.org/officeDocument/2006/relationships/image" Target="../media/image79.png"/><Relationship Id="rId7" Type="http://schemas.openxmlformats.org/officeDocument/2006/relationships/image" Target="../media/image83.jpeg"/><Relationship Id="rId12" Type="http://schemas.openxmlformats.org/officeDocument/2006/relationships/image" Target="../media/image88.png"/><Relationship Id="rId17" Type="http://schemas.openxmlformats.org/officeDocument/2006/relationships/image" Target="../media/image93.jpeg"/><Relationship Id="rId2" Type="http://schemas.openxmlformats.org/officeDocument/2006/relationships/image" Target="../media/image78.jpeg"/><Relationship Id="rId16" Type="http://schemas.openxmlformats.org/officeDocument/2006/relationships/image" Target="../media/image92.jpg"/><Relationship Id="rId20" Type="http://schemas.openxmlformats.org/officeDocument/2006/relationships/image" Target="../media/image9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11" Type="http://schemas.openxmlformats.org/officeDocument/2006/relationships/image" Target="../media/image87.png"/><Relationship Id="rId5" Type="http://schemas.openxmlformats.org/officeDocument/2006/relationships/image" Target="../media/image81.jpeg"/><Relationship Id="rId15" Type="http://schemas.openxmlformats.org/officeDocument/2006/relationships/image" Target="../media/image91.jpeg"/><Relationship Id="rId10" Type="http://schemas.openxmlformats.org/officeDocument/2006/relationships/image" Target="../media/image86.jpeg"/><Relationship Id="rId19" Type="http://schemas.openxmlformats.org/officeDocument/2006/relationships/image" Target="../media/image95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Relationship Id="rId14" Type="http://schemas.openxmlformats.org/officeDocument/2006/relationships/image" Target="../media/image9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13" Type="http://schemas.openxmlformats.org/officeDocument/2006/relationships/image" Target="../media/image107.jpeg"/><Relationship Id="rId18" Type="http://schemas.openxmlformats.org/officeDocument/2006/relationships/image" Target="../media/image112.jpeg"/><Relationship Id="rId3" Type="http://schemas.openxmlformats.org/officeDocument/2006/relationships/image" Target="../media/image97.jpeg"/><Relationship Id="rId21" Type="http://schemas.openxmlformats.org/officeDocument/2006/relationships/image" Target="../media/image115.jpeg"/><Relationship Id="rId7" Type="http://schemas.openxmlformats.org/officeDocument/2006/relationships/image" Target="../media/image101.jpeg"/><Relationship Id="rId12" Type="http://schemas.openxmlformats.org/officeDocument/2006/relationships/image" Target="../media/image106.jpeg"/><Relationship Id="rId17" Type="http://schemas.openxmlformats.org/officeDocument/2006/relationships/image" Target="../media/image111.jpeg"/><Relationship Id="rId2" Type="http://schemas.openxmlformats.org/officeDocument/2006/relationships/image" Target="../media/image78.jpeg"/><Relationship Id="rId16" Type="http://schemas.openxmlformats.org/officeDocument/2006/relationships/image" Target="../media/image110.jpeg"/><Relationship Id="rId20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11" Type="http://schemas.openxmlformats.org/officeDocument/2006/relationships/image" Target="../media/image105.jpeg"/><Relationship Id="rId5" Type="http://schemas.openxmlformats.org/officeDocument/2006/relationships/image" Target="../media/image99.jpeg"/><Relationship Id="rId15" Type="http://schemas.openxmlformats.org/officeDocument/2006/relationships/image" Target="../media/image109.jpeg"/><Relationship Id="rId10" Type="http://schemas.openxmlformats.org/officeDocument/2006/relationships/image" Target="../media/image104.jpeg"/><Relationship Id="rId19" Type="http://schemas.openxmlformats.org/officeDocument/2006/relationships/image" Target="../media/image113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Relationship Id="rId14" Type="http://schemas.openxmlformats.org/officeDocument/2006/relationships/image" Target="../media/image10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13" Type="http://schemas.openxmlformats.org/officeDocument/2006/relationships/image" Target="../media/image126.jp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12" Type="http://schemas.openxmlformats.org/officeDocument/2006/relationships/image" Target="../media/image125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11" Type="http://schemas.openxmlformats.org/officeDocument/2006/relationships/image" Target="../media/image124.jpeg"/><Relationship Id="rId5" Type="http://schemas.openxmlformats.org/officeDocument/2006/relationships/image" Target="../media/image118.jpeg"/><Relationship Id="rId10" Type="http://schemas.openxmlformats.org/officeDocument/2006/relationships/image" Target="../media/image123.jpeg"/><Relationship Id="rId4" Type="http://schemas.openxmlformats.org/officeDocument/2006/relationships/image" Target="../media/image117.jpeg"/><Relationship Id="rId9" Type="http://schemas.openxmlformats.org/officeDocument/2006/relationships/image" Target="../media/image12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Relationship Id="rId9" Type="http://schemas.openxmlformats.org/officeDocument/2006/relationships/image" Target="../media/image1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13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jpeg"/><Relationship Id="rId11" Type="http://schemas.openxmlformats.org/officeDocument/2006/relationships/image" Target="../media/image145.jpg"/><Relationship Id="rId5" Type="http://schemas.openxmlformats.org/officeDocument/2006/relationships/image" Target="../media/image139.jpeg"/><Relationship Id="rId10" Type="http://schemas.openxmlformats.org/officeDocument/2006/relationships/image" Target="../media/image144.jpeg"/><Relationship Id="rId4" Type="http://schemas.openxmlformats.org/officeDocument/2006/relationships/image" Target="../media/image138.jpeg"/><Relationship Id="rId9" Type="http://schemas.openxmlformats.org/officeDocument/2006/relationships/image" Target="../media/image14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image" Target="../media/image146.jpeg"/><Relationship Id="rId7" Type="http://schemas.openxmlformats.org/officeDocument/2006/relationships/image" Target="../media/image15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8.jpg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18" Type="http://schemas.openxmlformats.org/officeDocument/2006/relationships/image" Target="../media/image38.jpeg"/><Relationship Id="rId3" Type="http://schemas.openxmlformats.org/officeDocument/2006/relationships/image" Target="../media/image23.jpeg"/><Relationship Id="rId21" Type="http://schemas.openxmlformats.org/officeDocument/2006/relationships/image" Target="../media/image41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17" Type="http://schemas.openxmlformats.org/officeDocument/2006/relationships/image" Target="../media/image37.jpeg"/><Relationship Id="rId2" Type="http://schemas.openxmlformats.org/officeDocument/2006/relationships/image" Target="../media/image8.jpg"/><Relationship Id="rId16" Type="http://schemas.openxmlformats.org/officeDocument/2006/relationships/image" Target="../media/image36.jpeg"/><Relationship Id="rId20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5" Type="http://schemas.openxmlformats.org/officeDocument/2006/relationships/image" Target="../media/image35.jpeg"/><Relationship Id="rId23" Type="http://schemas.openxmlformats.org/officeDocument/2006/relationships/image" Target="../media/image43.jpeg"/><Relationship Id="rId10" Type="http://schemas.openxmlformats.org/officeDocument/2006/relationships/image" Target="../media/image30.jpeg"/><Relationship Id="rId19" Type="http://schemas.openxmlformats.org/officeDocument/2006/relationships/image" Target="../media/image39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Relationship Id="rId22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7942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083" y="-52754"/>
            <a:ext cx="2130521" cy="1951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169377" y="2235443"/>
            <a:ext cx="93022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spc="50" dirty="0">
                <a:ln w="11430"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  <a:ea typeface="Verdana" pitchFamily="34" charset="0"/>
                <a:cs typeface="Verdana" pitchFamily="34" charset="0"/>
              </a:rPr>
              <a:t>ОРГАНИЗАЦИОННО-МАССОВАЯ </a:t>
            </a:r>
            <a:r>
              <a:rPr lang="ru-RU" sz="4000" b="1" spc="50" dirty="0" smtClean="0">
                <a:ln w="11430"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  <a:ea typeface="Verdana" pitchFamily="34" charset="0"/>
                <a:cs typeface="Verdana" pitchFamily="34" charset="0"/>
              </a:rPr>
              <a:t>РАБОТА </a:t>
            </a:r>
            <a:r>
              <a:rPr lang="ru-RU" sz="4000" b="1" spc="50" dirty="0">
                <a:ln w="11430"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  <a:ea typeface="Verdana" pitchFamily="34" charset="0"/>
                <a:cs typeface="Verdana" pitchFamily="34" charset="0"/>
              </a:rPr>
              <a:t>МБУ ДО ЦДТ</a:t>
            </a:r>
          </a:p>
          <a:p>
            <a:pPr algn="ctr"/>
            <a:r>
              <a:rPr lang="ru-RU" sz="4000" b="1" spc="50" dirty="0">
                <a:ln w="1143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</a:rPr>
              <a:t> </a:t>
            </a:r>
            <a:r>
              <a:rPr lang="en-US" sz="4000" b="1" spc="50" dirty="0">
                <a:ln w="1143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</a:rPr>
              <a:t> </a:t>
            </a:r>
            <a:r>
              <a:rPr lang="ru-RU" sz="4000" b="1" spc="50" dirty="0">
                <a:ln w="1143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</a:rPr>
              <a:t> </a:t>
            </a:r>
            <a:r>
              <a:rPr lang="en-US" sz="4000" b="1" spc="50" dirty="0" smtClean="0">
                <a:ln w="1143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</a:rPr>
              <a:t> </a:t>
            </a:r>
            <a:r>
              <a:rPr lang="ru-RU" sz="4000" b="1" spc="50" dirty="0" smtClean="0">
                <a:ln w="1143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</a:rPr>
              <a:t> </a:t>
            </a:r>
            <a:r>
              <a:rPr lang="ru-RU" sz="4000" b="1" spc="50" dirty="0">
                <a:ln w="1143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</a:rPr>
              <a:t>в 2020-2021 учебном году</a:t>
            </a:r>
            <a:endParaRPr lang="ru-RU" sz="4000" b="1" spc="50" dirty="0">
              <a:ln w="11430">
                <a:solidFill>
                  <a:srgbClr val="C00000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52292" y="4554416"/>
            <a:ext cx="59084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spc="50" dirty="0">
                <a:ln w="11430">
                  <a:solidFill>
                    <a:srgbClr val="002060"/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Старший методист по ОМР </a:t>
            </a:r>
          </a:p>
          <a:p>
            <a:pPr algn="r"/>
            <a:r>
              <a:rPr lang="ru-RU" sz="2800" b="1" spc="50" dirty="0">
                <a:ln w="11430">
                  <a:solidFill>
                    <a:srgbClr val="002060"/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                             Капканец Л.П.</a:t>
            </a:r>
            <a:r>
              <a:rPr lang="en-US" sz="2800" dirty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endParaRPr lang="ru-RU" sz="2800" dirty="0">
              <a:ln>
                <a:solidFill>
                  <a:srgbClr val="C00000"/>
                </a:solidFill>
              </a:ln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23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562" y="0"/>
            <a:ext cx="1231852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81835" y="381326"/>
            <a:ext cx="6884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ДОСТИЖЕНИЯ</a:t>
            </a:r>
            <a:endParaRPr lang="ru-RU" sz="40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50731" y="1125986"/>
            <a:ext cx="92546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43 </a:t>
            </a:r>
            <a:r>
              <a:rPr lang="ru-RU" sz="3200" b="1" dirty="0">
                <a:solidFill>
                  <a:srgbClr val="002060"/>
                </a:solidFill>
              </a:rPr>
              <a:t>Всероссийских </a:t>
            </a:r>
            <a:r>
              <a:rPr lang="ru-RU" sz="3200" b="1" dirty="0" smtClean="0">
                <a:solidFill>
                  <a:srgbClr val="002060"/>
                </a:solidFill>
              </a:rPr>
              <a:t>конкурса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569 </a:t>
            </a:r>
            <a:r>
              <a:rPr lang="ru-RU" sz="3200" b="1" dirty="0" smtClean="0">
                <a:solidFill>
                  <a:srgbClr val="002060"/>
                </a:solidFill>
              </a:rPr>
              <a:t>чел.</a:t>
            </a:r>
            <a:endParaRPr lang="ru-RU" sz="3200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63008" y="2136531"/>
            <a:ext cx="53633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40 Лауреатов 1-2-3 ст.  </a:t>
            </a:r>
            <a:endParaRPr lang="ru-RU" sz="3600" dirty="0">
              <a:ln>
                <a:solidFill>
                  <a:srgbClr val="002060"/>
                </a:solidFill>
              </a:ln>
              <a:solidFill>
                <a:srgbClr val="C00000"/>
              </a:solidFill>
            </a:endParaRPr>
          </a:p>
          <a:p>
            <a:pPr algn="ctr"/>
            <a:r>
              <a:rPr lang="ru-RU" sz="36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57 первых мест</a:t>
            </a:r>
            <a:endParaRPr lang="ru-RU" sz="3600" dirty="0">
              <a:ln>
                <a:solidFill>
                  <a:srgbClr val="002060"/>
                </a:solidFill>
              </a:ln>
              <a:solidFill>
                <a:srgbClr val="C00000"/>
              </a:solidFill>
            </a:endParaRPr>
          </a:p>
          <a:p>
            <a:pPr algn="ctr"/>
            <a:r>
              <a:rPr lang="ru-RU" sz="36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27 вторых мест</a:t>
            </a:r>
            <a:endParaRPr lang="ru-RU" sz="3600" dirty="0">
              <a:ln>
                <a:solidFill>
                  <a:srgbClr val="002060"/>
                </a:solidFill>
              </a:ln>
              <a:solidFill>
                <a:srgbClr val="C00000"/>
              </a:solidFill>
            </a:endParaRPr>
          </a:p>
          <a:p>
            <a:pPr algn="ctr"/>
            <a:r>
              <a:rPr lang="ru-RU" sz="36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28 третьих мест</a:t>
            </a:r>
            <a:endParaRPr lang="ru-RU" sz="3600" dirty="0">
              <a:ln>
                <a:solidFill>
                  <a:srgbClr val="002060"/>
                </a:solidFill>
              </a:ln>
              <a:solidFill>
                <a:srgbClr val="C00000"/>
              </a:solidFill>
            </a:endParaRPr>
          </a:p>
          <a:p>
            <a:pPr algn="ctr"/>
            <a:r>
              <a:rPr lang="ru-RU" sz="36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38 Дипломов</a:t>
            </a:r>
            <a:endParaRPr lang="ru-RU" sz="3600" dirty="0">
              <a:ln>
                <a:solidFill>
                  <a:srgbClr val="002060"/>
                </a:solidFill>
              </a:ln>
              <a:solidFill>
                <a:srgbClr val="C00000"/>
              </a:solidFill>
            </a:endParaRPr>
          </a:p>
          <a:p>
            <a:pPr algn="ctr"/>
            <a:r>
              <a:rPr lang="ru-RU" sz="36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44 Грамоты, Диплома и Благодарственных писем </a:t>
            </a: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педагогам</a:t>
            </a:r>
            <a:endParaRPr lang="ru-RU" sz="3600" dirty="0">
              <a:ln>
                <a:solidFill>
                  <a:srgbClr val="002060"/>
                </a:solidFill>
              </a:ln>
              <a:solidFill>
                <a:srgbClr val="C00000"/>
              </a:solidFill>
              <a:latin typeface="Century" panose="02040604050505020304" pitchFamily="18" charset="0"/>
            </a:endParaRPr>
          </a:p>
        </p:txBody>
      </p:sp>
      <p:pic>
        <p:nvPicPr>
          <p:cNvPr id="3074" name="Picture 2" descr="E:\Достижения 2020-2021\Ника_дипломы за 2020 год\Ника_дипломы за 2020 год\Времена год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90" y="255693"/>
            <a:ext cx="3174274" cy="2429690"/>
          </a:xfrm>
          <a:prstGeom prst="rect">
            <a:avLst/>
          </a:prstGeom>
          <a:noFill/>
          <a:scene3d>
            <a:camera prst="perspectiveRight"/>
            <a:lightRig rig="threePt" dir="t"/>
          </a:scene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48" y="1370861"/>
            <a:ext cx="3174274" cy="2267220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153" y="123458"/>
            <a:ext cx="2946847" cy="194840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153" y="1142386"/>
            <a:ext cx="2946847" cy="17890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48" y="2251872"/>
            <a:ext cx="3136894" cy="2287527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20" y="3274720"/>
            <a:ext cx="3125466" cy="2145690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153" y="2071867"/>
            <a:ext cx="2959031" cy="186640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801" y="3310113"/>
            <a:ext cx="2945424" cy="155763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542" y="3244486"/>
            <a:ext cx="1867996" cy="22775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418" y="4550750"/>
            <a:ext cx="3023918" cy="22185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506" y="4530338"/>
            <a:ext cx="2348262" cy="21501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075" y="4550750"/>
            <a:ext cx="2338624" cy="227027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" y="4588067"/>
            <a:ext cx="3118454" cy="2145690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33507368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63108" y="378069"/>
            <a:ext cx="48533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ДОСТИЖЕНИЯ</a:t>
            </a:r>
            <a:endParaRPr lang="ru-RU" sz="40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Georgi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" y="0"/>
            <a:ext cx="1859204" cy="22775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55" y="1015329"/>
            <a:ext cx="2795954" cy="22775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023" y="2224742"/>
            <a:ext cx="2804746" cy="22775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023" y="3429000"/>
            <a:ext cx="2854988" cy="21541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166" y="4502316"/>
            <a:ext cx="2842845" cy="22775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673" y="0"/>
            <a:ext cx="1935403" cy="22775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853" y="53042"/>
            <a:ext cx="1847479" cy="22775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38787"/>
            <a:ext cx="1881554" cy="227757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346" y="1033855"/>
            <a:ext cx="2847242" cy="22775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924" y="2196912"/>
            <a:ext cx="2819820" cy="227757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5" y="2277574"/>
            <a:ext cx="1852325" cy="227757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423" y="3447526"/>
            <a:ext cx="2935165" cy="204228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280" y="4740140"/>
            <a:ext cx="2868451" cy="200028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487" y="1037342"/>
            <a:ext cx="2381250" cy="207535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185" y="2276554"/>
            <a:ext cx="2494085" cy="205369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246" y="3520561"/>
            <a:ext cx="2601790" cy="214568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" y="3266996"/>
            <a:ext cx="1911331" cy="247063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" y="4378406"/>
            <a:ext cx="2027345" cy="247063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737" y="2276554"/>
            <a:ext cx="2259339" cy="321326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405" y="4574260"/>
            <a:ext cx="2293796" cy="228374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912" y="4574194"/>
            <a:ext cx="2875164" cy="23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5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019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687" y="4676504"/>
            <a:ext cx="2674188" cy="26150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182" y="29782"/>
            <a:ext cx="2617044" cy="3036498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93" y="96416"/>
            <a:ext cx="2384130" cy="2889849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963" y="16401"/>
            <a:ext cx="2481896" cy="28294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092" y="73324"/>
            <a:ext cx="3165894" cy="2191109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758" y="4780512"/>
            <a:ext cx="2924354" cy="24671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767" y="1020135"/>
            <a:ext cx="3066219" cy="2127220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810" y="1916752"/>
            <a:ext cx="3052131" cy="242402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6147" name="Picture 3" descr="E:\Достижения 2020-2021\Дипломы Дунаев\Гран Па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5944" y="2730137"/>
            <a:ext cx="2312126" cy="2952205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</p:pic>
      <p:pic>
        <p:nvPicPr>
          <p:cNvPr id="6148" name="Picture 4" descr="E:\Достижения 2020-2021\Дипломы Дунаев\Избранный номер Праздничный вальс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96501" y="2531995"/>
            <a:ext cx="2928253" cy="2886893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6" y="4495348"/>
            <a:ext cx="3155542" cy="28639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434" y="4676502"/>
            <a:ext cx="2600600" cy="266950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51155" y="4209120"/>
            <a:ext cx="6152605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Schoolbook" pitchFamily="18" charset="0"/>
              </a:rPr>
              <a:t>«ДИВЕРТИСМЕНТ»</a:t>
            </a:r>
            <a:endParaRPr lang="ru-RU" sz="3600" b="1" dirty="0">
              <a:ln>
                <a:solidFill>
                  <a:srgbClr val="002060"/>
                </a:solidFill>
              </a:ln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Schoolbook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923" y="3009525"/>
            <a:ext cx="3145401" cy="2631057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573" y="4639160"/>
            <a:ext cx="3832427" cy="2554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758" y="1687208"/>
            <a:ext cx="4291760" cy="2637845"/>
          </a:xfrm>
          <a:prstGeom prst="rect">
            <a:avLst/>
          </a:prstGeom>
        </p:spPr>
      </p:pic>
      <p:pic>
        <p:nvPicPr>
          <p:cNvPr id="6146" name="Picture 2" descr="E:\Фото коллективов\ДИВЕРТИСМЕНТ 1\ДИВЕРТИСМЕНТ 1\17799.JPG"/>
          <p:cNvPicPr>
            <a:picLocks noChangeAspect="1" noChangeArrowheads="1"/>
          </p:cNvPicPr>
          <p:nvPr/>
        </p:nvPicPr>
        <p:blipFill>
          <a:blip r:embed="rId18" cstate="print"/>
          <a:srcRect l="3400" r="7371" b="25882"/>
          <a:stretch>
            <a:fillRect/>
          </a:stretch>
        </p:blipFill>
        <p:spPr bwMode="auto">
          <a:xfrm>
            <a:off x="4508167" y="29782"/>
            <a:ext cx="4322199" cy="2219824"/>
          </a:xfrm>
          <a:prstGeom prst="rect">
            <a:avLst/>
          </a:prstGeom>
          <a:noFill/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210" y="1007775"/>
            <a:ext cx="2277653" cy="2269525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Right"/>
            <a:lightRig rig="threePt" dir="t"/>
          </a:scene3d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8" r="-545"/>
          <a:stretch/>
        </p:blipFill>
        <p:spPr>
          <a:xfrm>
            <a:off x="831133" y="4846841"/>
            <a:ext cx="3177493" cy="2087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249452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473" y="3726610"/>
            <a:ext cx="2288948" cy="31313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274" y="3735977"/>
            <a:ext cx="2159726" cy="31220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606" y="0"/>
            <a:ext cx="1955394" cy="27823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937" y="0"/>
            <a:ext cx="2042160" cy="297833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20696" cy="2819851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16" y="-42639"/>
            <a:ext cx="2478731" cy="2932981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198" y="51943"/>
            <a:ext cx="2012904" cy="2678502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260" y="0"/>
            <a:ext cx="2358327" cy="2952206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98" name="Picture 2" descr="E:\Достижения 2020-2021\Фото Росинка с конкурса\image-20-12-20-10-41.jpe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36869" y="0"/>
            <a:ext cx="3827417" cy="2886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E:\Достижения 2020-2021\Фото Росинка с конкурса\image-20-12-20-10-41-1.jpe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358073" y="2552281"/>
            <a:ext cx="3762104" cy="3265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311" y="51943"/>
            <a:ext cx="2345531" cy="2737131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9" y="2171392"/>
            <a:ext cx="2323455" cy="3053751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sp>
        <p:nvSpPr>
          <p:cNvPr id="15" name="TextBox 14"/>
          <p:cNvSpPr txBox="1"/>
          <p:nvPr/>
        </p:nvSpPr>
        <p:spPr>
          <a:xfrm>
            <a:off x="4196033" y="2552281"/>
            <a:ext cx="4248621" cy="70788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Schoolbook" pitchFamily="18" charset="0"/>
              </a:rPr>
              <a:t>«РОСИНКА»</a:t>
            </a:r>
            <a:endParaRPr lang="ru-RU" sz="4000" b="1" dirty="0">
              <a:ln>
                <a:solidFill>
                  <a:srgbClr val="002060"/>
                </a:solidFill>
              </a:ln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Schoolbook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14" y="2026591"/>
            <a:ext cx="2343911" cy="3131390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044" y="2065256"/>
            <a:ext cx="2275128" cy="3054059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250" y="1409925"/>
            <a:ext cx="3837130" cy="2479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" y="3889356"/>
            <a:ext cx="2373920" cy="2968644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965" y="3858579"/>
            <a:ext cx="2374910" cy="2968644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274" y="3858579"/>
            <a:ext cx="2048503" cy="2999421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72" r="5340" b="21526"/>
          <a:stretch/>
        </p:blipFill>
        <p:spPr>
          <a:xfrm>
            <a:off x="4910310" y="4791808"/>
            <a:ext cx="3735065" cy="1994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8633354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2" name="Picture 4" descr="E:\Достижения 2020-2021\Ника_дипломы за 2020 год\Ника_дипломы за 2020 год\Память поколени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14114" y="195942"/>
            <a:ext cx="2677886" cy="3148149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</p:pic>
      <p:pic>
        <p:nvPicPr>
          <p:cNvPr id="2055" name="Picture 7" descr="E:\Достижения 2020-2021\Ника_дипломы за 2020 год\Ника_дипломы за 2020 год\Ромашковые пол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47166" y="0"/>
            <a:ext cx="2410552" cy="3226526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</p:pic>
      <p:pic>
        <p:nvPicPr>
          <p:cNvPr id="2056" name="Picture 8" descr="E:\Фото коллективов\Ника\Высота 2018 Мы Росс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5612" y="195943"/>
            <a:ext cx="4362995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7" name="Picture 9" descr="E:\Достижения 2020-2021\Ника конкурс\IMG-20201218-WA001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0846" y="3814354"/>
            <a:ext cx="5133703" cy="3043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E:\Достижения 2020-2021\Ника_дипломы за 2020 год\Ника_дипломы за 2020 год\Память поколений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00446"/>
            <a:ext cx="3155136" cy="3448594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</p:pic>
      <p:pic>
        <p:nvPicPr>
          <p:cNvPr id="2059" name="Picture 11" descr="E:\Достижения 2020-2021\Ника_дипломы за 2020 год\Ника_дипломы за 2020 год\Россия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5130" y="3618411"/>
            <a:ext cx="3357155" cy="3239589"/>
          </a:xfrm>
          <a:prstGeom prst="rect">
            <a:avLst/>
          </a:prstGeom>
          <a:noFill/>
        </p:spPr>
      </p:pic>
      <p:pic>
        <p:nvPicPr>
          <p:cNvPr id="2060" name="Picture 12" descr="E:\Достижения 2020-2021\Ника_дипломы за 2020 год\Ника_дипломы за 2020 год\1.времена года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38606" y="3500847"/>
            <a:ext cx="3471507" cy="3357153"/>
          </a:xfrm>
          <a:prstGeom prst="rect">
            <a:avLst/>
          </a:prstGeom>
          <a:noFill/>
        </p:spPr>
      </p:pic>
      <p:pic>
        <p:nvPicPr>
          <p:cNvPr id="2051" name="Picture 3" descr="E:\Достижения 2020-2021\Ника_дипломы за 2020 год\Ника_дипломы за 2020 год\Дети одной планеты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9270" y="248194"/>
            <a:ext cx="2815502" cy="3213463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</p:pic>
      <p:pic>
        <p:nvPicPr>
          <p:cNvPr id="2050" name="Picture 2" descr="E:\Достижения 2020-2021\Ника_дипломы за 2020 год\Ника_дипломы за 2020 год\Весенний марш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47790" y="195942"/>
            <a:ext cx="2680520" cy="3056709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</p:pic>
      <p:sp>
        <p:nvSpPr>
          <p:cNvPr id="15" name="TextBox 14"/>
          <p:cNvSpPr txBox="1"/>
          <p:nvPr/>
        </p:nvSpPr>
        <p:spPr>
          <a:xfrm>
            <a:off x="4232365" y="3069772"/>
            <a:ext cx="3892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Schoolbook" pitchFamily="18" charset="0"/>
              </a:rPr>
              <a:t>«НИКА»</a:t>
            </a:r>
            <a:endParaRPr lang="ru-RU" sz="3600" b="1" dirty="0">
              <a:ln>
                <a:solidFill>
                  <a:srgbClr val="002060"/>
                </a:solidFill>
              </a:ln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Schoolbook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080" y="1861177"/>
            <a:ext cx="2981384" cy="2449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15" r="2458"/>
          <a:stretch/>
        </p:blipFill>
        <p:spPr>
          <a:xfrm>
            <a:off x="7205369" y="2225738"/>
            <a:ext cx="3462631" cy="2198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8789873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"/>
            <a:ext cx="12192000" cy="6851218"/>
          </a:xfrm>
          <a:prstGeom prst="rect">
            <a:avLst/>
          </a:prstGeom>
        </p:spPr>
      </p:pic>
      <p:pic>
        <p:nvPicPr>
          <p:cNvPr id="7172" name="Picture 4" descr="E:\Достижения 2020-2021\ОРИКС фото\FullSizeRender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540977" cy="3422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 descr="E:\Достижения 2020-2021\ОРИКС фото\FullSizeRender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798" y="3370217"/>
            <a:ext cx="3513928" cy="3631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4" name="Picture 6" descr="E:\Достижения 2020-2021\ОРИКС фото\FullSizeRender(4).jpg"/>
          <p:cNvPicPr>
            <a:picLocks noChangeAspect="1" noChangeArrowheads="1"/>
          </p:cNvPicPr>
          <p:nvPr/>
        </p:nvPicPr>
        <p:blipFill>
          <a:blip r:embed="rId5"/>
          <a:srcRect r="3625" b="24000"/>
          <a:stretch>
            <a:fillRect/>
          </a:stretch>
        </p:blipFill>
        <p:spPr bwMode="auto">
          <a:xfrm>
            <a:off x="3474732" y="3317965"/>
            <a:ext cx="4754868" cy="3357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5" name="Picture 7" descr="E:\Достижения 2020-2021\ОРИКС ФОТО с соревнований\IMG-20201219-WA0049.jpg"/>
          <p:cNvPicPr>
            <a:picLocks noChangeAspect="1" noChangeArrowheads="1"/>
          </p:cNvPicPr>
          <p:nvPr/>
        </p:nvPicPr>
        <p:blipFill>
          <a:blip r:embed="rId6"/>
          <a:srcRect r="645" b="32190"/>
          <a:stretch>
            <a:fillRect/>
          </a:stretch>
        </p:blipFill>
        <p:spPr bwMode="auto">
          <a:xfrm>
            <a:off x="4293181" y="0"/>
            <a:ext cx="5110299" cy="3644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E:\Достижения 2020-2021\Айдаркмна\FullSizeRende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13375" y="0"/>
            <a:ext cx="3174701" cy="3331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683726" y="2860766"/>
            <a:ext cx="4820194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Schoolbook" pitchFamily="18" charset="0"/>
              </a:rPr>
              <a:t>«ОРИКС</a:t>
            </a:r>
            <a:endParaRPr lang="ru-RU" sz="3600" b="1" dirty="0"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Schoolbook" pitchFamily="18" charset="0"/>
            </a:endParaRPr>
          </a:p>
        </p:txBody>
      </p:sp>
      <p:pic>
        <p:nvPicPr>
          <p:cNvPr id="7171" name="Picture 3" descr="E:\Достижения 2020-2021\ОРИКС фото\FullSizeRender(1).jpg"/>
          <p:cNvPicPr>
            <a:picLocks noChangeAspect="1" noChangeArrowheads="1"/>
          </p:cNvPicPr>
          <p:nvPr/>
        </p:nvPicPr>
        <p:blipFill>
          <a:blip r:embed="rId8" cstate="print"/>
          <a:srcRect t="25143" r="4107" b="6667"/>
          <a:stretch>
            <a:fillRect/>
          </a:stretch>
        </p:blipFill>
        <p:spPr bwMode="auto">
          <a:xfrm>
            <a:off x="1744522" y="0"/>
            <a:ext cx="3243149" cy="3422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2" b="28623"/>
          <a:stretch/>
        </p:blipFill>
        <p:spPr>
          <a:xfrm>
            <a:off x="8115301" y="3317965"/>
            <a:ext cx="3961330" cy="3134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2064206"/>
      </p:ext>
    </p:extLst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22" name="Picture 2" descr="E:\Достижения 2020-2021\Фото Панкова\MyCollages (5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E:\Достижения 2020-2021\пАНКОВА дИПЛОМЫ\77af91014298c47c835c5b38aa720cc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5108" y="3958046"/>
            <a:ext cx="2717075" cy="2899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56754"/>
            <a:ext cx="4271554" cy="2847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00892" y="3344091"/>
            <a:ext cx="5076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«</a:t>
            </a:r>
            <a:r>
              <a:rPr lang="ru-RU" sz="28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Schoolbook" pitchFamily="18" charset="0"/>
              </a:rPr>
              <a:t>РИТМЫ РАДОСТИ»</a:t>
            </a:r>
            <a:endParaRPr lang="ru-RU" sz="2800" b="1" dirty="0">
              <a:ln>
                <a:solidFill>
                  <a:srgbClr val="002060"/>
                </a:solidFill>
              </a:ln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76243"/>
      </p:ext>
    </p:extLst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7" y="4113916"/>
            <a:ext cx="3687018" cy="27440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81835" y="381326"/>
            <a:ext cx="6884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ДОСТИЖЕНИЯ</a:t>
            </a:r>
            <a:endParaRPr lang="ru-RU" sz="40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7108" y="1057451"/>
            <a:ext cx="92282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Century" panose="02040604050505020304" pitchFamily="18" charset="0"/>
              </a:rPr>
              <a:t>18 </a:t>
            </a:r>
            <a:r>
              <a:rPr lang="ru-RU" sz="3200" b="1" dirty="0">
                <a:solidFill>
                  <a:srgbClr val="002060"/>
                </a:solidFill>
                <a:latin typeface="Century" panose="02040604050505020304" pitchFamily="18" charset="0"/>
              </a:rPr>
              <a:t>областных </a:t>
            </a:r>
            <a:r>
              <a:rPr lang="ru-RU" sz="3200" b="1" dirty="0" smtClean="0">
                <a:solidFill>
                  <a:srgbClr val="002060"/>
                </a:solidFill>
                <a:latin typeface="Century" panose="02040604050505020304" pitchFamily="18" charset="0"/>
              </a:rPr>
              <a:t>конкурсов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Century" panose="02040604050505020304" pitchFamily="18" charset="0"/>
              </a:rPr>
              <a:t>270 </a:t>
            </a:r>
            <a:r>
              <a:rPr lang="ru-RU" sz="3200" b="1" dirty="0" smtClean="0">
                <a:solidFill>
                  <a:srgbClr val="002060"/>
                </a:solidFill>
                <a:latin typeface="Century" panose="02040604050505020304" pitchFamily="18" charset="0"/>
              </a:rPr>
              <a:t>чел.</a:t>
            </a:r>
            <a:endParaRPr lang="ru-RU" sz="3200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81743" y="1976848"/>
            <a:ext cx="50237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17 </a:t>
            </a:r>
            <a:r>
              <a:rPr lang="ru-RU" sz="36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лауреатов </a:t>
            </a: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1-2-3ст.</a:t>
            </a:r>
            <a:endParaRPr lang="ru-RU" sz="3600" dirty="0">
              <a:ln>
                <a:solidFill>
                  <a:srgbClr val="002060"/>
                </a:solidFill>
              </a:ln>
              <a:solidFill>
                <a:srgbClr val="C00000"/>
              </a:solidFill>
            </a:endParaRPr>
          </a:p>
          <a:p>
            <a:pPr algn="ctr"/>
            <a:r>
              <a:rPr lang="ru-RU" sz="36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18 первых мест</a:t>
            </a:r>
            <a:endParaRPr lang="ru-RU" sz="3600" dirty="0">
              <a:ln>
                <a:solidFill>
                  <a:srgbClr val="002060"/>
                </a:solidFill>
              </a:ln>
              <a:solidFill>
                <a:srgbClr val="C00000"/>
              </a:solidFill>
            </a:endParaRPr>
          </a:p>
          <a:p>
            <a:pPr algn="ctr"/>
            <a:r>
              <a:rPr lang="ru-RU" sz="36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9 вторых мест</a:t>
            </a:r>
            <a:endParaRPr lang="ru-RU" sz="3600" dirty="0">
              <a:ln>
                <a:solidFill>
                  <a:srgbClr val="002060"/>
                </a:solidFill>
              </a:ln>
              <a:solidFill>
                <a:srgbClr val="C00000"/>
              </a:solidFill>
            </a:endParaRPr>
          </a:p>
          <a:p>
            <a:pPr algn="ctr"/>
            <a:r>
              <a:rPr lang="ru-RU" sz="36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4 третьих мест</a:t>
            </a:r>
            <a:endParaRPr lang="ru-RU" sz="3600" dirty="0">
              <a:ln>
                <a:solidFill>
                  <a:srgbClr val="002060"/>
                </a:solidFill>
              </a:ln>
              <a:solidFill>
                <a:srgbClr val="C00000"/>
              </a:solidFill>
            </a:endParaRPr>
          </a:p>
          <a:p>
            <a:pPr algn="ctr"/>
            <a:r>
              <a:rPr lang="ru-RU" sz="36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3 Диплома 1,2 ст.</a:t>
            </a:r>
            <a:endParaRPr lang="ru-RU" sz="3600" dirty="0">
              <a:ln>
                <a:solidFill>
                  <a:srgbClr val="002060"/>
                </a:solidFill>
              </a:ln>
              <a:solidFill>
                <a:srgbClr val="C00000"/>
              </a:solidFill>
              <a:latin typeface="Century" panose="020406040505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34" y="1751257"/>
            <a:ext cx="3295291" cy="2568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E:\Достижения 2020-2021\выставка ЦДТ\маск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95"/>
            <a:ext cx="3257005" cy="2362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E:\Достижения 2020-2021\выставка ЦДТ\роботы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69383" y="169815"/>
            <a:ext cx="3522617" cy="3370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099" y="3429000"/>
            <a:ext cx="2394245" cy="3270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" y="4016999"/>
            <a:ext cx="3300883" cy="28085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96" y="4113916"/>
            <a:ext cx="3198679" cy="27115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48" y="4737634"/>
            <a:ext cx="3399945" cy="21366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738" y="4737634"/>
            <a:ext cx="2699239" cy="21203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018" y="3451572"/>
            <a:ext cx="2349012" cy="3247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501835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81835" y="381326"/>
            <a:ext cx="6884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ДОСТИЖЕНИЯ</a:t>
            </a:r>
            <a:endParaRPr lang="ru-RU" sz="40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3358" y="1470538"/>
            <a:ext cx="92820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Century" panose="02040604050505020304" pitchFamily="18" charset="0"/>
              </a:rPr>
              <a:t>26 городских конкурса</a:t>
            </a:r>
            <a:endParaRPr lang="ru-RU" sz="3200" b="1" dirty="0" smtClean="0">
              <a:solidFill>
                <a:srgbClr val="002060"/>
              </a:solidFill>
              <a:latin typeface="Century" panose="020406040505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Century" panose="02040604050505020304" pitchFamily="18" charset="0"/>
              </a:rPr>
              <a:t>562чел</a:t>
            </a:r>
            <a:r>
              <a:rPr lang="ru-RU" sz="3200" b="1" dirty="0" smtClean="0">
                <a:solidFill>
                  <a:srgbClr val="002060"/>
                </a:solidFill>
                <a:latin typeface="Century" panose="02040604050505020304" pitchFamily="18" charset="0"/>
              </a:rPr>
              <a:t>.</a:t>
            </a:r>
            <a:endParaRPr lang="ru-RU" sz="3200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40926" y="2547756"/>
            <a:ext cx="423203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14 Лауреатов 1ст.</a:t>
            </a:r>
            <a:endParaRPr lang="ru-RU" sz="3600" dirty="0">
              <a:ln>
                <a:solidFill>
                  <a:srgbClr val="002060"/>
                </a:solidFill>
              </a:ln>
              <a:solidFill>
                <a:srgbClr val="C00000"/>
              </a:solidFill>
            </a:endParaRPr>
          </a:p>
          <a:p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23 диплома 1-2-3ст.</a:t>
            </a:r>
            <a:endParaRPr lang="ru-RU" sz="3600" dirty="0">
              <a:ln>
                <a:solidFill>
                  <a:srgbClr val="002060"/>
                </a:solidFill>
              </a:ln>
              <a:solidFill>
                <a:srgbClr val="C00000"/>
              </a:solidFill>
            </a:endParaRPr>
          </a:p>
          <a:p>
            <a:r>
              <a:rPr lang="ru-RU" sz="36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66 первых мест</a:t>
            </a:r>
            <a:endParaRPr lang="ru-RU" sz="3600" dirty="0">
              <a:ln>
                <a:solidFill>
                  <a:srgbClr val="002060"/>
                </a:solidFill>
              </a:ln>
              <a:solidFill>
                <a:srgbClr val="C00000"/>
              </a:solidFill>
            </a:endParaRPr>
          </a:p>
          <a:p>
            <a:r>
              <a:rPr lang="ru-RU" sz="36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31 вторых мест</a:t>
            </a:r>
            <a:endParaRPr lang="ru-RU" sz="3600" dirty="0">
              <a:ln>
                <a:solidFill>
                  <a:srgbClr val="002060"/>
                </a:solidFill>
              </a:ln>
              <a:solidFill>
                <a:srgbClr val="C00000"/>
              </a:solidFill>
            </a:endParaRPr>
          </a:p>
          <a:p>
            <a:r>
              <a:rPr lang="ru-RU" sz="36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14 третьих мест</a:t>
            </a:r>
            <a:endParaRPr lang="ru-RU" sz="3600" dirty="0">
              <a:ln>
                <a:solidFill>
                  <a:srgbClr val="002060"/>
                </a:solidFill>
              </a:ln>
              <a:solidFill>
                <a:srgbClr val="C00000"/>
              </a:solidFill>
              <a:latin typeface="Century" panose="020406040505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3" y="2223"/>
            <a:ext cx="2563662" cy="3467819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Right"/>
            <a:lightRig rig="threePt" dir="t"/>
          </a:scene3d>
        </p:spPr>
      </p:pic>
      <p:pic>
        <p:nvPicPr>
          <p:cNvPr id="8195" name="Picture 3" descr="E:\Достижения 2020-2021\выставка ЦДТ\выставка Балери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173" y="3470041"/>
            <a:ext cx="3975463" cy="3370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E:\Достижения 2020-2021\выставка ЦДТ\Выставка поделк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48947" y="0"/>
            <a:ext cx="3743053" cy="3892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E:\Достижения 2020-2021\выставка ЦДТ\выставка 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48461" y="3679737"/>
            <a:ext cx="4119154" cy="3161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13" y="99135"/>
            <a:ext cx="2465182" cy="323581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Right"/>
            <a:lightRig rig="threePt" dir="t"/>
          </a:scene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003" y="253497"/>
            <a:ext cx="2165538" cy="2965269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16006028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lex\Desktop\ДЛЯ ОТЧЕТА\b5a4f9704d0fa769fea9b7e5352764d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64" y="-40342"/>
            <a:ext cx="12192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736767" y="3244334"/>
            <a:ext cx="235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latin typeface="Century Schoolbook" panose="02040604050505020304" pitchFamily="18" charset="0"/>
              </a:rPr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00200" y="268941"/>
            <a:ext cx="90095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latin typeface="Century Schoolbook" panose="02040604050505020304" pitchFamily="18" charset="0"/>
              </a:rPr>
              <a:t>Цели организационно-массовой работы</a:t>
            </a:r>
            <a:endParaRPr lang="ru-RU" sz="3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52" y="1432184"/>
            <a:ext cx="11093823" cy="506296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572000" y="3146177"/>
            <a:ext cx="35634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onstantia" pitchFamily="18" charset="0"/>
                <a:ea typeface="Calibri" panose="020F0502020204030204" pitchFamily="34" charset="0"/>
              </a:rPr>
              <a:t>Создать условия для формирования у воспитанников:</a:t>
            </a:r>
            <a:endParaRPr lang="ru-RU" sz="28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Constantia" pitchFamily="18" charset="0"/>
              <a:ea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2306" y="1532965"/>
            <a:ext cx="24339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FFFF00"/>
              </a:solidFill>
              <a:latin typeface="Constantia" pitchFamily="18" charset="0"/>
              <a:ea typeface="Calibri" panose="020F0502020204030204" pitchFamily="34" charset="0"/>
            </a:endParaRP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Constantia" pitchFamily="18" charset="0"/>
                <a:ea typeface="Calibri" panose="020F0502020204030204" pitchFamily="34" charset="0"/>
              </a:rPr>
              <a:t>мотивации к познанию и творчеству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039819" y="3388659"/>
            <a:ext cx="27259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FFFF00"/>
              </a:solidFill>
              <a:latin typeface="Constantia" pitchFamily="18" charset="0"/>
              <a:ea typeface="Calibri" panose="020F0502020204030204" pitchFamily="34" charset="0"/>
            </a:endParaRP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Constantia" pitchFamily="18" charset="0"/>
                <a:ea typeface="Calibri" panose="020F0502020204030204" pitchFamily="34" charset="0"/>
              </a:rPr>
              <a:t> личностных возможностей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Constantia" pitchFamily="18" charset="0"/>
              </a:rPr>
              <a:t>детей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75011" y="3468905"/>
            <a:ext cx="26894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Constantia" pitchFamily="18" charset="0"/>
                <a:ea typeface="Calibri" panose="020F0502020204030204" pitchFamily="34" charset="0"/>
              </a:rPr>
              <a:t>стремления к 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Constantia" pitchFamily="18" charset="0"/>
                <a:ea typeface="Calibri" panose="020F0502020204030204" pitchFamily="34" charset="0"/>
              </a:rPr>
              <a:t> саморазвитию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760259" y="4754882"/>
            <a:ext cx="24742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FFFF00"/>
              </a:solidFill>
              <a:latin typeface="Constantia" pitchFamily="18" charset="0"/>
              <a:ea typeface="Calibri" panose="020F0502020204030204" pitchFamily="34" charset="0"/>
            </a:endParaRP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Constantia" pitchFamily="18" charset="0"/>
                <a:ea typeface="Calibri" panose="020F0502020204030204" pitchFamily="34" charset="0"/>
              </a:rPr>
              <a:t>желания участвовать  в досуговой  деятельности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32128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ЛЯ ОТЧЕТА\background keren sertifikat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192001" cy="7113494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4358936" y="2653459"/>
            <a:ext cx="3258105" cy="155108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Century Schoolbook" panose="02040604050505020304" pitchFamily="18" charset="0"/>
              </a:rPr>
              <a:t>ЗАДАЧИ</a:t>
            </a:r>
            <a:endParaRPr lang="ru-RU" sz="4400" dirty="0">
              <a:ln>
                <a:solidFill>
                  <a:srgbClr val="FFFF00"/>
                </a:solidFill>
              </a:ln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 rot="10800000" flipV="1">
            <a:off x="3289046" y="645459"/>
            <a:ext cx="5255580" cy="157826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2060"/>
              </a:solidFill>
              <a:latin typeface="Constantia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Constant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включение </a:t>
            </a:r>
            <a:r>
              <a:rPr lang="ru-RU" b="1" dirty="0">
                <a:solidFill>
                  <a:srgbClr val="C00000"/>
                </a:solidFill>
                <a:latin typeface="Constant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обучающихся в культурно-досуговую деятельность, реализующую их творческие потребности и интересы</a:t>
            </a:r>
            <a:endParaRPr lang="ru-RU" dirty="0">
              <a:solidFill>
                <a:srgbClr val="C00000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7" name="Овал 6"/>
          <p:cNvSpPr/>
          <p:nvPr/>
        </p:nvSpPr>
        <p:spPr>
          <a:xfrm rot="10800000" flipV="1">
            <a:off x="109489" y="2647539"/>
            <a:ext cx="4116281" cy="192246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FFFF00"/>
                </a:solidFill>
                <a:latin typeface="Constant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</a:t>
            </a:r>
            <a:r>
              <a:rPr lang="ru-RU" b="1" dirty="0" smtClean="0">
                <a:solidFill>
                  <a:srgbClr val="FFFF00"/>
                </a:solidFill>
                <a:latin typeface="Constant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благоприятных позитивного </a:t>
            </a:r>
            <a:r>
              <a:rPr lang="ru-RU" b="1" dirty="0">
                <a:solidFill>
                  <a:srgbClr val="FFFF00"/>
                </a:solidFill>
                <a:latin typeface="Constant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эмоционального </a:t>
            </a:r>
            <a:r>
              <a:rPr lang="ru-RU" b="1" dirty="0" smtClean="0">
                <a:solidFill>
                  <a:srgbClr val="FFFF00"/>
                </a:solidFill>
                <a:latin typeface="Constant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фона </a:t>
            </a:r>
            <a:endParaRPr lang="ru-RU" b="1" dirty="0">
              <a:solidFill>
                <a:srgbClr val="FFFF00"/>
              </a:solidFill>
              <a:latin typeface="Constantia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 rot="10800000" flipV="1">
            <a:off x="7942555" y="2413245"/>
            <a:ext cx="3923929" cy="196344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FF00"/>
                </a:solidFill>
                <a:latin typeface="Constant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содействие формированию у детей установок на здоровый образ жизни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 rot="10800000" flipV="1">
            <a:off x="3302491" y="4570003"/>
            <a:ext cx="5336962" cy="184167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onstant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профилактика деструктивного время провождения и  девиантного поведения</a:t>
            </a:r>
            <a:endParaRPr lang="ru-RU" dirty="0"/>
          </a:p>
        </p:txBody>
      </p:sp>
      <p:sp>
        <p:nvSpPr>
          <p:cNvPr id="10" name="Стрелка вверх 9"/>
          <p:cNvSpPr/>
          <p:nvPr/>
        </p:nvSpPr>
        <p:spPr>
          <a:xfrm>
            <a:off x="5921405" y="2237174"/>
            <a:ext cx="248575" cy="410365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7691718" y="3348318"/>
            <a:ext cx="242047" cy="188258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B050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6037729" y="4222376"/>
            <a:ext cx="215153" cy="34962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10800000">
            <a:off x="3939988" y="3281082"/>
            <a:ext cx="363071" cy="2286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582096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ДЛЯ ОТЧЕТ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393575" y="484094"/>
            <a:ext cx="74227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48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мероприятиях</a:t>
            </a:r>
            <a:endParaRPr lang="ru-RU" sz="48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639161771"/>
              </p:ext>
            </p:extLst>
          </p:nvPr>
        </p:nvGraphicFramePr>
        <p:xfrm>
          <a:off x="1617785" y="1380391"/>
          <a:ext cx="9689123" cy="5099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1386361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ДЛЯ ОТЧЕТ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600199" y="416859"/>
            <a:ext cx="87002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Schoolbook" panose="02040604050505020304" pitchFamily="18" charset="0"/>
              </a:rPr>
              <a:t>Сравнительный анализ направленности</a:t>
            </a:r>
            <a:endParaRPr lang="ru-RU" sz="2800" b="1" dirty="0" smtClean="0"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Schoolbook" panose="020406040505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Schoolbook" panose="02040604050505020304" pitchFamily="18" charset="0"/>
              </a:rPr>
              <a:t> проведенных мероприятий</a:t>
            </a:r>
            <a:endParaRPr lang="ru-RU" sz="2800" b="1" dirty="0"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ntury Schoolbook" panose="020406040505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428420375"/>
              </p:ext>
            </p:extLst>
          </p:nvPr>
        </p:nvGraphicFramePr>
        <p:xfrm>
          <a:off x="1494692" y="1370965"/>
          <a:ext cx="4484077" cy="4933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146236852"/>
              </p:ext>
            </p:extLst>
          </p:nvPr>
        </p:nvGraphicFramePr>
        <p:xfrm>
          <a:off x="6654677" y="1494692"/>
          <a:ext cx="5047885" cy="4809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65610443"/>
      </p:ext>
    </p:extLst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968357986"/>
              </p:ext>
            </p:extLst>
          </p:nvPr>
        </p:nvGraphicFramePr>
        <p:xfrm>
          <a:off x="1318847" y="1473297"/>
          <a:ext cx="10199077" cy="4487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15862" y="430823"/>
            <a:ext cx="5222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Участие в конкурсах</a:t>
            </a:r>
            <a:endParaRPr lang="ru-RU" sz="4400" dirty="0">
              <a:ln>
                <a:solidFill>
                  <a:srgbClr val="002060"/>
                </a:solidFill>
              </a:ln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26431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ДЛЯ ОТЧЕТ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710293784"/>
              </p:ext>
            </p:extLst>
          </p:nvPr>
        </p:nvGraphicFramePr>
        <p:xfrm>
          <a:off x="1644162" y="395654"/>
          <a:ext cx="4141176" cy="5240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514235952"/>
              </p:ext>
            </p:extLst>
          </p:nvPr>
        </p:nvGraphicFramePr>
        <p:xfrm>
          <a:off x="6586024" y="518746"/>
          <a:ext cx="4887938" cy="5249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1337875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9" y="63873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73585" y="509954"/>
            <a:ext cx="46351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ДОСТИЖЕНИЯ</a:t>
            </a:r>
            <a:endParaRPr lang="ru-RU" sz="40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20208" y="1217840"/>
            <a:ext cx="51610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Century" panose="02040604050505020304" pitchFamily="18" charset="0"/>
                <a:ea typeface="Times New Roman" panose="02020603050405020304" pitchFamily="18" charset="0"/>
              </a:rPr>
              <a:t>66 </a:t>
            </a:r>
            <a:r>
              <a:rPr lang="ru-RU" sz="3200" b="1" dirty="0" smtClean="0">
                <a:solidFill>
                  <a:srgbClr val="002060"/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Международных</a:t>
            </a:r>
            <a:endParaRPr lang="ru-RU" sz="3200" b="1" dirty="0">
              <a:solidFill>
                <a:srgbClr val="002060"/>
              </a:solidFill>
              <a:latin typeface="Century" panose="020406040505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 конкурсов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Century" panose="02040604050505020304" pitchFamily="18" charset="0"/>
              </a:rPr>
              <a:t>2336 чел</a:t>
            </a:r>
            <a:r>
              <a:rPr lang="ru-RU" sz="3200" b="1" dirty="0">
                <a:solidFill>
                  <a:srgbClr val="002060"/>
                </a:solidFill>
                <a:latin typeface="Century" panose="02040604050505020304" pitchFamily="18" charset="0"/>
              </a:rPr>
              <a:t>.</a:t>
            </a:r>
          </a:p>
          <a:p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549769" y="2690730"/>
            <a:ext cx="706901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Century" panose="02040604050505020304" pitchFamily="18" charset="0"/>
              </a:rPr>
              <a:t>11 Гран-при</a:t>
            </a:r>
          </a:p>
          <a:p>
            <a:pPr algn="ctr"/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Century" panose="02040604050505020304" pitchFamily="18" charset="0"/>
              </a:rPr>
              <a:t>209 Лауреатов 1- 2-3 степени</a:t>
            </a:r>
            <a:endParaRPr lang="ru-RU" sz="2400" b="1" dirty="0">
              <a:ln>
                <a:solidFill>
                  <a:srgbClr val="002060"/>
                </a:solidFill>
              </a:ln>
              <a:solidFill>
                <a:srgbClr val="C00000"/>
              </a:solidFill>
              <a:latin typeface="Century" panose="02040604050505020304" pitchFamily="18" charset="0"/>
            </a:endParaRPr>
          </a:p>
          <a:p>
            <a:pPr algn="ctr"/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Century" panose="02040604050505020304" pitchFamily="18" charset="0"/>
              </a:rPr>
              <a:t>92 первых места</a:t>
            </a:r>
          </a:p>
          <a:p>
            <a:pPr algn="ctr"/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Century" panose="02040604050505020304" pitchFamily="18" charset="0"/>
              </a:rPr>
              <a:t>50 вторых мест</a:t>
            </a:r>
          </a:p>
          <a:p>
            <a:pPr algn="ctr"/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Century" panose="02040604050505020304" pitchFamily="18" charset="0"/>
              </a:rPr>
              <a:t>11 третьих мест</a:t>
            </a:r>
          </a:p>
          <a:p>
            <a:pPr algn="ctr"/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Century" panose="02040604050505020304" pitchFamily="18" charset="0"/>
              </a:rPr>
              <a:t>36 Сертификатов</a:t>
            </a:r>
          </a:p>
          <a:p>
            <a:pPr algn="ctr"/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Century" panose="02040604050505020304" pitchFamily="18" charset="0"/>
              </a:rPr>
              <a:t>66 Грамот, Дипломов </a:t>
            </a:r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Century" panose="02040604050505020304" pitchFamily="18" charset="0"/>
              </a:rPr>
              <a:t>и</a:t>
            </a:r>
          </a:p>
          <a:p>
            <a:pPr algn="ctr"/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Century" panose="02040604050505020304" pitchFamily="18" charset="0"/>
              </a:rPr>
              <a:t> </a:t>
            </a:r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Century" panose="02040604050505020304" pitchFamily="18" charset="0"/>
              </a:rPr>
              <a:t>Благодарственных писем педагогам</a:t>
            </a:r>
          </a:p>
          <a:p>
            <a:pPr algn="ctr"/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Century" panose="02040604050505020304" pitchFamily="18" charset="0"/>
              </a:rPr>
              <a:t>2 Спец приза «Золотая Терпсихора»</a:t>
            </a:r>
          </a:p>
          <a:p>
            <a:endParaRPr lang="ru-RU" sz="2800" dirty="0">
              <a:solidFill>
                <a:srgbClr val="C00000"/>
              </a:solidFill>
              <a:latin typeface="Century" panose="020406040505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68769" y="89494"/>
            <a:ext cx="2611317" cy="2256692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9" y="7758"/>
            <a:ext cx="2092570" cy="2603560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51" y="2219439"/>
            <a:ext cx="1954419" cy="2611315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9" y="4572000"/>
            <a:ext cx="2005893" cy="22593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016" y="4613850"/>
            <a:ext cx="1914174" cy="2105167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248" y="2373924"/>
            <a:ext cx="2158752" cy="2342562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453" y="2415135"/>
            <a:ext cx="1951620" cy="2345819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610" y="2519725"/>
            <a:ext cx="2127465" cy="2340069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14" name="Picture 3" descr="C:\Users\Любочка\Desktop\ДИПЛОМЫ ДОСТИЖ\Слайд1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602774" y="4326926"/>
            <a:ext cx="1604460" cy="2211012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015" y="0"/>
            <a:ext cx="2164862" cy="2547422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420" y="2248891"/>
            <a:ext cx="1948488" cy="2461846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863" y="21019"/>
            <a:ext cx="2025134" cy="2558562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953" y="4329748"/>
            <a:ext cx="1803309" cy="2456804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027" y="4405901"/>
            <a:ext cx="1739305" cy="2352514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30228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7" y="-6045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6154"/>
            <a:ext cx="2074986" cy="2461846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841" y="4365381"/>
            <a:ext cx="1876101" cy="2461846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9" y="0"/>
            <a:ext cx="2142293" cy="2461846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501" y="57150"/>
            <a:ext cx="1929768" cy="2461846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061" y="0"/>
            <a:ext cx="1997363" cy="2523392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686" y="4365381"/>
            <a:ext cx="2110563" cy="24442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499" y="61546"/>
            <a:ext cx="2091592" cy="2461846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571" y="61546"/>
            <a:ext cx="1892300" cy="2461846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323" y="61546"/>
            <a:ext cx="2164862" cy="246184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81" y="61546"/>
            <a:ext cx="2012922" cy="2461846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3" y="2346448"/>
            <a:ext cx="2591424" cy="2103559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96" y="2351942"/>
            <a:ext cx="2726691" cy="2184889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444" y="2437666"/>
            <a:ext cx="2808098" cy="216730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68" y="4521445"/>
            <a:ext cx="2801374" cy="232116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279" y="2562406"/>
            <a:ext cx="1944202" cy="2321171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103" y="2510201"/>
            <a:ext cx="2079336" cy="2321171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875" y="2423379"/>
            <a:ext cx="1944202" cy="2407993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536" y="4604970"/>
            <a:ext cx="1612914" cy="2306884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027" y="4450007"/>
            <a:ext cx="1848290" cy="2461846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414" y="4571722"/>
            <a:ext cx="2107001" cy="2340132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381" y="4593983"/>
            <a:ext cx="1788742" cy="2287921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37675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1148</TotalTime>
  <Words>257</Words>
  <Application>Microsoft Office PowerPoint</Application>
  <PresentationFormat>Широкоэкранный</PresentationFormat>
  <Paragraphs>81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9" baseType="lpstr">
      <vt:lpstr>Arial</vt:lpstr>
      <vt:lpstr>Calibri</vt:lpstr>
      <vt:lpstr>Calibri Light</vt:lpstr>
      <vt:lpstr>Century</vt:lpstr>
      <vt:lpstr>Century Schoolbook</vt:lpstr>
      <vt:lpstr>Constantia</vt:lpstr>
      <vt:lpstr>Georgia</vt:lpstr>
      <vt:lpstr>Monotype Corsiva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Любовь Петровна Капканец</dc:creator>
  <cp:lastModifiedBy>Любовь Петровна Капканец</cp:lastModifiedBy>
  <cp:revision>53</cp:revision>
  <dcterms:created xsi:type="dcterms:W3CDTF">2020-12-23T09:38:59Z</dcterms:created>
  <dcterms:modified xsi:type="dcterms:W3CDTF">2021-06-04T11:58:02Z</dcterms:modified>
</cp:coreProperties>
</file>